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56" r:id="rId5"/>
    <p:sldId id="257" r:id="rId6"/>
    <p:sldId id="258" r:id="rId7"/>
    <p:sldId id="259" r:id="rId8"/>
    <p:sldId id="260" r:id="rId9"/>
    <p:sldId id="261" r:id="rId10"/>
    <p:sldId id="262" r:id="rId11"/>
    <p:sldId id="263" r:id="rId12"/>
    <p:sldId id="264" r:id="rId13"/>
  </p:sldIdLst>
  <p:sldSz cx="18288000" cy="10287000"/>
  <p:notesSz cx="6858000" cy="9144000"/>
  <p:embeddedFontLst>
    <p:embeddedFont>
      <p:font typeface="Canva Sans" panose="020B0604020202020204" charset="0"/>
      <p:regular r:id="rId14"/>
    </p:embeddedFont>
    <p:embeddedFont>
      <p:font typeface="League Spartan" panose="020B0604020202020204" charset="0"/>
      <p:regular r:id="rId1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B5E6E59-8FBC-4767-B4A2-ADB59A68E3C2}" v="3" dt="2026-05-11T15:29:09.67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774" y="8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font" Target="fonts/font2.fntdata"/><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font" Target="fonts/font1.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ipman, Nate T." userId="108cb393-2eb9-44f9-ba86-ab7e954da0fb" providerId="ADAL" clId="{627B76DC-7C6E-409D-8E0B-CA0907A1B88E}"/>
    <pc:docChg chg="custSel modSld">
      <pc:chgData name="Shipman, Nate T." userId="108cb393-2eb9-44f9-ba86-ab7e954da0fb" providerId="ADAL" clId="{627B76DC-7C6E-409D-8E0B-CA0907A1B88E}" dt="2026-05-11T15:29:32.573" v="403" actId="20577"/>
      <pc:docMkLst>
        <pc:docMk/>
      </pc:docMkLst>
      <pc:sldChg chg="modSp mod">
        <pc:chgData name="Shipman, Nate T." userId="108cb393-2eb9-44f9-ba86-ab7e954da0fb" providerId="ADAL" clId="{627B76DC-7C6E-409D-8E0B-CA0907A1B88E}" dt="2026-04-28T14:02:39.539" v="46" actId="1076"/>
        <pc:sldMkLst>
          <pc:docMk/>
          <pc:sldMk cId="0" sldId="256"/>
        </pc:sldMkLst>
        <pc:spChg chg="mod">
          <ac:chgData name="Shipman, Nate T." userId="108cb393-2eb9-44f9-ba86-ab7e954da0fb" providerId="ADAL" clId="{627B76DC-7C6E-409D-8E0B-CA0907A1B88E}" dt="2026-04-28T14:02:39.539" v="46" actId="1076"/>
          <ac:spMkLst>
            <pc:docMk/>
            <pc:sldMk cId="0" sldId="256"/>
            <ac:spMk id="8" creationId="{00000000-0000-0000-0000-000000000000}"/>
          </ac:spMkLst>
        </pc:spChg>
      </pc:sldChg>
      <pc:sldChg chg="modSp mod">
        <pc:chgData name="Shipman, Nate T." userId="108cb393-2eb9-44f9-ba86-ab7e954da0fb" providerId="ADAL" clId="{627B76DC-7C6E-409D-8E0B-CA0907A1B88E}" dt="2026-04-28T14:03:37.060" v="139" actId="20577"/>
        <pc:sldMkLst>
          <pc:docMk/>
          <pc:sldMk cId="0" sldId="257"/>
        </pc:sldMkLst>
        <pc:spChg chg="mod">
          <ac:chgData name="Shipman, Nate T." userId="108cb393-2eb9-44f9-ba86-ab7e954da0fb" providerId="ADAL" clId="{627B76DC-7C6E-409D-8E0B-CA0907A1B88E}" dt="2026-04-28T14:02:47.333" v="60" actId="20577"/>
          <ac:spMkLst>
            <pc:docMk/>
            <pc:sldMk cId="0" sldId="257"/>
            <ac:spMk id="9" creationId="{00000000-0000-0000-0000-000000000000}"/>
          </ac:spMkLst>
        </pc:spChg>
        <pc:spChg chg="mod">
          <ac:chgData name="Shipman, Nate T." userId="108cb393-2eb9-44f9-ba86-ab7e954da0fb" providerId="ADAL" clId="{627B76DC-7C6E-409D-8E0B-CA0907A1B88E}" dt="2026-04-28T14:03:37.060" v="139" actId="20577"/>
          <ac:spMkLst>
            <pc:docMk/>
            <pc:sldMk cId="0" sldId="257"/>
            <ac:spMk id="11" creationId="{00000000-0000-0000-0000-000000000000}"/>
          </ac:spMkLst>
        </pc:spChg>
      </pc:sldChg>
      <pc:sldChg chg="modSp mod">
        <pc:chgData name="Shipman, Nate T." userId="108cb393-2eb9-44f9-ba86-ab7e954da0fb" providerId="ADAL" clId="{627B76DC-7C6E-409D-8E0B-CA0907A1B88E}" dt="2026-04-28T14:03:56.210" v="160" actId="20577"/>
        <pc:sldMkLst>
          <pc:docMk/>
          <pc:sldMk cId="0" sldId="258"/>
        </pc:sldMkLst>
        <pc:spChg chg="mod">
          <ac:chgData name="Shipman, Nate T." userId="108cb393-2eb9-44f9-ba86-ab7e954da0fb" providerId="ADAL" clId="{627B76DC-7C6E-409D-8E0B-CA0907A1B88E}" dt="2026-04-28T14:03:56.210" v="160" actId="20577"/>
          <ac:spMkLst>
            <pc:docMk/>
            <pc:sldMk cId="0" sldId="258"/>
            <ac:spMk id="11" creationId="{00000000-0000-0000-0000-000000000000}"/>
          </ac:spMkLst>
        </pc:spChg>
      </pc:sldChg>
      <pc:sldChg chg="modSp mod">
        <pc:chgData name="Shipman, Nate T." userId="108cb393-2eb9-44f9-ba86-ab7e954da0fb" providerId="ADAL" clId="{627B76DC-7C6E-409D-8E0B-CA0907A1B88E}" dt="2026-04-28T14:04:09.275" v="176" actId="5793"/>
        <pc:sldMkLst>
          <pc:docMk/>
          <pc:sldMk cId="0" sldId="259"/>
        </pc:sldMkLst>
        <pc:spChg chg="mod">
          <ac:chgData name="Shipman, Nate T." userId="108cb393-2eb9-44f9-ba86-ab7e954da0fb" providerId="ADAL" clId="{627B76DC-7C6E-409D-8E0B-CA0907A1B88E}" dt="2026-04-28T14:04:09.275" v="176" actId="5793"/>
          <ac:spMkLst>
            <pc:docMk/>
            <pc:sldMk cId="0" sldId="259"/>
            <ac:spMk id="15" creationId="{00000000-0000-0000-0000-000000000000}"/>
          </ac:spMkLst>
        </pc:spChg>
      </pc:sldChg>
      <pc:sldChg chg="modSp mod">
        <pc:chgData name="Shipman, Nate T." userId="108cb393-2eb9-44f9-ba86-ab7e954da0fb" providerId="ADAL" clId="{627B76DC-7C6E-409D-8E0B-CA0907A1B88E}" dt="2026-04-23T13:49:33.458" v="0" actId="20577"/>
        <pc:sldMkLst>
          <pc:docMk/>
          <pc:sldMk cId="0" sldId="261"/>
        </pc:sldMkLst>
        <pc:spChg chg="mod">
          <ac:chgData name="Shipman, Nate T." userId="108cb393-2eb9-44f9-ba86-ab7e954da0fb" providerId="ADAL" clId="{627B76DC-7C6E-409D-8E0B-CA0907A1B88E}" dt="2026-04-23T13:49:33.458" v="0" actId="20577"/>
          <ac:spMkLst>
            <pc:docMk/>
            <pc:sldMk cId="0" sldId="261"/>
            <ac:spMk id="15" creationId="{00000000-0000-0000-0000-000000000000}"/>
          </ac:spMkLst>
        </pc:spChg>
      </pc:sldChg>
      <pc:sldChg chg="modSp mod">
        <pc:chgData name="Shipman, Nate T." userId="108cb393-2eb9-44f9-ba86-ab7e954da0fb" providerId="ADAL" clId="{627B76DC-7C6E-409D-8E0B-CA0907A1B88E}" dt="2026-05-11T15:29:32.573" v="403" actId="20577"/>
        <pc:sldMkLst>
          <pc:docMk/>
          <pc:sldMk cId="0" sldId="262"/>
        </pc:sldMkLst>
        <pc:spChg chg="mod">
          <ac:chgData name="Shipman, Nate T." userId="108cb393-2eb9-44f9-ba86-ab7e954da0fb" providerId="ADAL" clId="{627B76DC-7C6E-409D-8E0B-CA0907A1B88E}" dt="2026-04-28T14:04:33.708" v="200" actId="20577"/>
          <ac:spMkLst>
            <pc:docMk/>
            <pc:sldMk cId="0" sldId="262"/>
            <ac:spMk id="9" creationId="{00000000-0000-0000-0000-000000000000}"/>
          </ac:spMkLst>
        </pc:spChg>
        <pc:spChg chg="mod">
          <ac:chgData name="Shipman, Nate T." userId="108cb393-2eb9-44f9-ba86-ab7e954da0fb" providerId="ADAL" clId="{627B76DC-7C6E-409D-8E0B-CA0907A1B88E}" dt="2026-05-11T15:29:32.573" v="403" actId="20577"/>
          <ac:spMkLst>
            <pc:docMk/>
            <pc:sldMk cId="0" sldId="262"/>
            <ac:spMk id="11" creationId="{00000000-0000-0000-0000-000000000000}"/>
          </ac:spMkLst>
        </pc:spChg>
      </pc:sldChg>
      <pc:sldChg chg="addSp modSp mod">
        <pc:chgData name="Shipman, Nate T." userId="108cb393-2eb9-44f9-ba86-ab7e954da0fb" providerId="ADAL" clId="{627B76DC-7C6E-409D-8E0B-CA0907A1B88E}" dt="2026-05-08T16:46:49.776" v="296" actId="1076"/>
        <pc:sldMkLst>
          <pc:docMk/>
          <pc:sldMk cId="0" sldId="263"/>
        </pc:sldMkLst>
        <pc:spChg chg="mod">
          <ac:chgData name="Shipman, Nate T." userId="108cb393-2eb9-44f9-ba86-ab7e954da0fb" providerId="ADAL" clId="{627B76DC-7C6E-409D-8E0B-CA0907A1B88E}" dt="2026-05-08T13:52:01.436" v="286" actId="20577"/>
          <ac:spMkLst>
            <pc:docMk/>
            <pc:sldMk cId="0" sldId="263"/>
            <ac:spMk id="10" creationId="{00000000-0000-0000-0000-000000000000}"/>
          </ac:spMkLst>
        </pc:spChg>
        <pc:picChg chg="add mod">
          <ac:chgData name="Shipman, Nate T." userId="108cb393-2eb9-44f9-ba86-ab7e954da0fb" providerId="ADAL" clId="{627B76DC-7C6E-409D-8E0B-CA0907A1B88E}" dt="2026-05-08T16:46:49.776" v="296" actId="1076"/>
          <ac:picMkLst>
            <pc:docMk/>
            <pc:sldMk cId="0" sldId="263"/>
            <ac:picMk id="14" creationId="{CF1E1B5D-FD3C-6FC0-F17B-B3711AD8D43B}"/>
          </ac:picMkLst>
        </pc:picChg>
      </pc:sldChg>
      <pc:sldChg chg="addSp modSp mod">
        <pc:chgData name="Shipman, Nate T." userId="108cb393-2eb9-44f9-ba86-ab7e954da0fb" providerId="ADAL" clId="{627B76DC-7C6E-409D-8E0B-CA0907A1B88E}" dt="2026-05-08T16:48:12.909" v="306" actId="1076"/>
        <pc:sldMkLst>
          <pc:docMk/>
          <pc:sldMk cId="0" sldId="264"/>
        </pc:sldMkLst>
        <pc:spChg chg="mod">
          <ac:chgData name="Shipman, Nate T." userId="108cb393-2eb9-44f9-ba86-ab7e954da0fb" providerId="ADAL" clId="{627B76DC-7C6E-409D-8E0B-CA0907A1B88E}" dt="2026-05-08T16:47:16.733" v="297" actId="1076"/>
          <ac:spMkLst>
            <pc:docMk/>
            <pc:sldMk cId="0" sldId="264"/>
            <ac:spMk id="9" creationId="{00000000-0000-0000-0000-000000000000}"/>
          </ac:spMkLst>
        </pc:spChg>
        <pc:picChg chg="add mod">
          <ac:chgData name="Shipman, Nate T." userId="108cb393-2eb9-44f9-ba86-ab7e954da0fb" providerId="ADAL" clId="{627B76DC-7C6E-409D-8E0B-CA0907A1B88E}" dt="2026-05-08T16:48:12.909" v="306" actId="1076"/>
          <ac:picMkLst>
            <pc:docMk/>
            <pc:sldMk cId="0" sldId="264"/>
            <ac:picMk id="11" creationId="{E2F6CA97-507E-FFAB-7D0A-2AF572FF8DF5}"/>
          </ac:picMkLst>
        </pc:picChg>
      </pc:sldChg>
    </pc:docChg>
  </pc:docChgLst>
  <pc:docChgLst>
    <pc:chgData name="Shipman, Nate T." userId="108cb393-2eb9-44f9-ba86-ab7e954da0fb" providerId="ADAL" clId="{52B1115B-47AE-4E7C-8305-3DF231F5AB54}"/>
    <pc:docChg chg="custSel modSld">
      <pc:chgData name="Shipman, Nate T." userId="108cb393-2eb9-44f9-ba86-ab7e954da0fb" providerId="ADAL" clId="{52B1115B-47AE-4E7C-8305-3DF231F5AB54}" dt="2026-01-09T15:24:47.694" v="314" actId="1076"/>
      <pc:docMkLst>
        <pc:docMk/>
      </pc:docMkLst>
      <pc:sldChg chg="modSp mod">
        <pc:chgData name="Shipman, Nate T." userId="108cb393-2eb9-44f9-ba86-ab7e954da0fb" providerId="ADAL" clId="{52B1115B-47AE-4E7C-8305-3DF231F5AB54}" dt="2026-01-09T15:24:47.694" v="314" actId="1076"/>
        <pc:sldMkLst>
          <pc:docMk/>
          <pc:sldMk cId="0" sldId="263"/>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5/11/2026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5/11/2026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5/11/2026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5/11/2026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5/11/2026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5/11/2026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sv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5.sv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sv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5.sv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sv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5.sv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2.svg"/><Relationship Id="rId7"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5.sv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sv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5.svg"/><Relationship Id="rId10" Type="http://schemas.openxmlformats.org/officeDocument/2006/relationships/image" Target="../media/image11.svg"/><Relationship Id="rId4" Type="http://schemas.openxmlformats.org/officeDocument/2006/relationships/image" Target="../media/image4.png"/><Relationship Id="rId9" Type="http://schemas.openxmlformats.org/officeDocument/2006/relationships/image" Target="../media/image10.png"/></Relationships>
</file>

<file path=ppt/slides/_rels/slide7.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sv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5.sv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sv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5.svg"/><Relationship Id="rId10" Type="http://schemas.openxmlformats.org/officeDocument/2006/relationships/image" Target="../media/image12.png"/><Relationship Id="rId4" Type="http://schemas.openxmlformats.org/officeDocument/2006/relationships/image" Target="../media/image4.png"/><Relationship Id="rId9" Type="http://schemas.openxmlformats.org/officeDocument/2006/relationships/hyperlink" Target="https://www.franklincountyauditor.com/real-estate/board-of-revision"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hyperlink" Target="http://www.franklincountyauditor.com/real-estate/appraisals" TargetMode="Externa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14300" y="112281"/>
            <a:ext cx="18026858" cy="9979818"/>
            <a:chOff x="0" y="0"/>
            <a:chExt cx="10321336" cy="5713977"/>
          </a:xfrm>
        </p:grpSpPr>
        <p:sp>
          <p:nvSpPr>
            <p:cNvPr id="3" name="Freeform 3"/>
            <p:cNvSpPr/>
            <p:nvPr/>
          </p:nvSpPr>
          <p:spPr>
            <a:xfrm>
              <a:off x="0" y="0"/>
              <a:ext cx="10321336" cy="5713977"/>
            </a:xfrm>
            <a:custGeom>
              <a:avLst/>
              <a:gdLst/>
              <a:ahLst/>
              <a:cxnLst/>
              <a:rect l="l" t="t" r="r" b="b"/>
              <a:pathLst>
                <a:path w="10321336" h="5713977">
                  <a:moveTo>
                    <a:pt x="16749" y="0"/>
                  </a:moveTo>
                  <a:lnTo>
                    <a:pt x="10304587" y="0"/>
                  </a:lnTo>
                  <a:cubicBezTo>
                    <a:pt x="10309029" y="0"/>
                    <a:pt x="10313289" y="1765"/>
                    <a:pt x="10316430" y="4906"/>
                  </a:cubicBezTo>
                  <a:cubicBezTo>
                    <a:pt x="10319571" y="8047"/>
                    <a:pt x="10321336" y="12307"/>
                    <a:pt x="10321336" y="16749"/>
                  </a:cubicBezTo>
                  <a:lnTo>
                    <a:pt x="10321336" y="5697228"/>
                  </a:lnTo>
                  <a:cubicBezTo>
                    <a:pt x="10321336" y="5701670"/>
                    <a:pt x="10319571" y="5705930"/>
                    <a:pt x="10316430" y="5709072"/>
                  </a:cubicBezTo>
                  <a:cubicBezTo>
                    <a:pt x="10313289" y="5712213"/>
                    <a:pt x="10309029" y="5713977"/>
                    <a:pt x="10304587" y="5713977"/>
                  </a:cubicBezTo>
                  <a:lnTo>
                    <a:pt x="16749" y="5713977"/>
                  </a:lnTo>
                  <a:cubicBezTo>
                    <a:pt x="12307" y="5713977"/>
                    <a:pt x="8047" y="5712213"/>
                    <a:pt x="4906" y="5709072"/>
                  </a:cubicBezTo>
                  <a:cubicBezTo>
                    <a:pt x="1765" y="5705930"/>
                    <a:pt x="0" y="5701670"/>
                    <a:pt x="0" y="5697228"/>
                  </a:cubicBezTo>
                  <a:lnTo>
                    <a:pt x="0" y="16749"/>
                  </a:lnTo>
                  <a:cubicBezTo>
                    <a:pt x="0" y="12307"/>
                    <a:pt x="1765" y="8047"/>
                    <a:pt x="4906" y="4906"/>
                  </a:cubicBezTo>
                  <a:cubicBezTo>
                    <a:pt x="8047" y="1765"/>
                    <a:pt x="12307" y="0"/>
                    <a:pt x="16749" y="0"/>
                  </a:cubicBezTo>
                  <a:close/>
                </a:path>
              </a:pathLst>
            </a:custGeom>
            <a:solidFill>
              <a:srgbClr val="000000">
                <a:alpha val="0"/>
              </a:srgbClr>
            </a:solidFill>
            <a:ln w="457200" cap="rnd">
              <a:solidFill>
                <a:srgbClr val="F7674A"/>
              </a:solidFill>
              <a:prstDash val="solid"/>
              <a:round/>
            </a:ln>
          </p:spPr>
          <p:txBody>
            <a:bodyPr/>
            <a:lstStyle/>
            <a:p>
              <a:endParaRPr lang="en-US"/>
            </a:p>
          </p:txBody>
        </p:sp>
        <p:sp>
          <p:nvSpPr>
            <p:cNvPr id="4" name="TextBox 4"/>
            <p:cNvSpPr txBox="1"/>
            <p:nvPr/>
          </p:nvSpPr>
          <p:spPr>
            <a:xfrm>
              <a:off x="0" y="-9525"/>
              <a:ext cx="10321336" cy="5723502"/>
            </a:xfrm>
            <a:prstGeom prst="rect">
              <a:avLst/>
            </a:prstGeom>
          </p:spPr>
          <p:txBody>
            <a:bodyPr lIns="50800" tIns="50800" rIns="50800" bIns="50800" rtlCol="0" anchor="ctr"/>
            <a:lstStyle/>
            <a:p>
              <a:pPr algn="ctr">
                <a:lnSpc>
                  <a:spcPts val="700"/>
                </a:lnSpc>
                <a:spcBef>
                  <a:spcPct val="0"/>
                </a:spcBef>
              </a:pPr>
              <a:endParaRPr/>
            </a:p>
            <a:p>
              <a:pPr algn="ctr">
                <a:lnSpc>
                  <a:spcPts val="700"/>
                </a:lnSpc>
                <a:spcBef>
                  <a:spcPct val="0"/>
                </a:spcBef>
              </a:pPr>
              <a:endParaRPr/>
            </a:p>
          </p:txBody>
        </p:sp>
      </p:grpSp>
      <p:sp>
        <p:nvSpPr>
          <p:cNvPr id="5" name="TextBox 5"/>
          <p:cNvSpPr txBox="1"/>
          <p:nvPr/>
        </p:nvSpPr>
        <p:spPr>
          <a:xfrm>
            <a:off x="6308121" y="6858440"/>
            <a:ext cx="5671757" cy="1651143"/>
          </a:xfrm>
          <a:prstGeom prst="rect">
            <a:avLst/>
          </a:prstGeom>
        </p:spPr>
        <p:txBody>
          <a:bodyPr lIns="0" tIns="0" rIns="0" bIns="0" rtlCol="0" anchor="t">
            <a:spAutoFit/>
          </a:bodyPr>
          <a:lstStyle/>
          <a:p>
            <a:pPr algn="ctr">
              <a:lnSpc>
                <a:spcPts val="6642"/>
              </a:lnSpc>
            </a:pPr>
            <a:r>
              <a:rPr lang="en-US" sz="4744">
                <a:solidFill>
                  <a:srgbClr val="192689"/>
                </a:solidFill>
                <a:latin typeface="League Spartan"/>
                <a:ea typeface="League Spartan"/>
                <a:cs typeface="League Spartan"/>
                <a:sym typeface="League Spartan"/>
              </a:rPr>
              <a:t>KNOW YOUR</a:t>
            </a:r>
          </a:p>
          <a:p>
            <a:pPr algn="ctr">
              <a:lnSpc>
                <a:spcPts val="6642"/>
              </a:lnSpc>
              <a:spcBef>
                <a:spcPct val="0"/>
              </a:spcBef>
            </a:pPr>
            <a:r>
              <a:rPr lang="en-US" sz="4744">
                <a:solidFill>
                  <a:srgbClr val="192689"/>
                </a:solidFill>
                <a:latin typeface="League Spartan"/>
                <a:ea typeface="League Spartan"/>
                <a:cs typeface="League Spartan"/>
                <a:sym typeface="League Spartan"/>
              </a:rPr>
              <a:t>HOME VALUE!</a:t>
            </a:r>
          </a:p>
        </p:txBody>
      </p:sp>
      <p:sp>
        <p:nvSpPr>
          <p:cNvPr id="6" name="Freeform 6"/>
          <p:cNvSpPr/>
          <p:nvPr/>
        </p:nvSpPr>
        <p:spPr>
          <a:xfrm>
            <a:off x="7400394" y="3260765"/>
            <a:ext cx="3487212" cy="3398447"/>
          </a:xfrm>
          <a:custGeom>
            <a:avLst/>
            <a:gdLst/>
            <a:ahLst/>
            <a:cxnLst/>
            <a:rect l="l" t="t" r="r" b="b"/>
            <a:pathLst>
              <a:path w="3487212" h="3398447">
                <a:moveTo>
                  <a:pt x="0" y="0"/>
                </a:moveTo>
                <a:lnTo>
                  <a:pt x="3487212" y="0"/>
                </a:lnTo>
                <a:lnTo>
                  <a:pt x="3487212" y="3398446"/>
                </a:lnTo>
                <a:lnTo>
                  <a:pt x="0" y="339844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7" name="Freeform 7"/>
          <p:cNvSpPr/>
          <p:nvPr/>
        </p:nvSpPr>
        <p:spPr>
          <a:xfrm>
            <a:off x="15121735" y="8128755"/>
            <a:ext cx="2342359" cy="1366376"/>
          </a:xfrm>
          <a:custGeom>
            <a:avLst/>
            <a:gdLst/>
            <a:ahLst/>
            <a:cxnLst/>
            <a:rect l="l" t="t" r="r" b="b"/>
            <a:pathLst>
              <a:path w="2342359" h="1366376">
                <a:moveTo>
                  <a:pt x="0" y="0"/>
                </a:moveTo>
                <a:lnTo>
                  <a:pt x="2342360" y="0"/>
                </a:lnTo>
                <a:lnTo>
                  <a:pt x="2342360" y="1366376"/>
                </a:lnTo>
                <a:lnTo>
                  <a:pt x="0" y="1366376"/>
                </a:lnTo>
                <a:lnTo>
                  <a:pt x="0" y="0"/>
                </a:lnTo>
                <a:close/>
              </a:path>
            </a:pathLst>
          </a:custGeom>
          <a:blipFill>
            <a:blip r:embed="rId4"/>
            <a:stretch>
              <a:fillRect/>
            </a:stretch>
          </a:blipFill>
        </p:spPr>
        <p:txBody>
          <a:bodyPr/>
          <a:lstStyle/>
          <a:p>
            <a:endParaRPr lang="en-US"/>
          </a:p>
        </p:txBody>
      </p:sp>
      <p:sp>
        <p:nvSpPr>
          <p:cNvPr id="8" name="TextBox 8"/>
          <p:cNvSpPr txBox="1"/>
          <p:nvPr/>
        </p:nvSpPr>
        <p:spPr>
          <a:xfrm>
            <a:off x="0" y="421580"/>
            <a:ext cx="18288000" cy="2242217"/>
          </a:xfrm>
          <a:prstGeom prst="rect">
            <a:avLst/>
          </a:prstGeom>
        </p:spPr>
        <p:txBody>
          <a:bodyPr lIns="0" tIns="0" rIns="0" bIns="0" rtlCol="0" anchor="t">
            <a:spAutoFit/>
          </a:bodyPr>
          <a:lstStyle/>
          <a:p>
            <a:pPr algn="ctr">
              <a:lnSpc>
                <a:spcPts val="8912"/>
              </a:lnSpc>
              <a:spcBef>
                <a:spcPct val="0"/>
              </a:spcBef>
            </a:pPr>
            <a:r>
              <a:rPr lang="en-US" sz="6365" u="sng" dirty="0">
                <a:solidFill>
                  <a:srgbClr val="192689"/>
                </a:solidFill>
                <a:latin typeface="League Spartan"/>
                <a:ea typeface="League Spartan"/>
                <a:cs typeface="League Spartan"/>
                <a:sym typeface="League Spartan"/>
              </a:rPr>
              <a:t>2026 TRIENNIAL PROPERTY VALUE UPDATE OVERVIEW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14300" y="112281"/>
            <a:ext cx="18026858" cy="9979818"/>
            <a:chOff x="0" y="0"/>
            <a:chExt cx="10321336" cy="5713977"/>
          </a:xfrm>
        </p:grpSpPr>
        <p:sp>
          <p:nvSpPr>
            <p:cNvPr id="3" name="Freeform 3"/>
            <p:cNvSpPr/>
            <p:nvPr/>
          </p:nvSpPr>
          <p:spPr>
            <a:xfrm>
              <a:off x="0" y="0"/>
              <a:ext cx="10321336" cy="5713977"/>
            </a:xfrm>
            <a:custGeom>
              <a:avLst/>
              <a:gdLst/>
              <a:ahLst/>
              <a:cxnLst/>
              <a:rect l="l" t="t" r="r" b="b"/>
              <a:pathLst>
                <a:path w="10321336" h="5713977">
                  <a:moveTo>
                    <a:pt x="16749" y="0"/>
                  </a:moveTo>
                  <a:lnTo>
                    <a:pt x="10304587" y="0"/>
                  </a:lnTo>
                  <a:cubicBezTo>
                    <a:pt x="10309029" y="0"/>
                    <a:pt x="10313289" y="1765"/>
                    <a:pt x="10316430" y="4906"/>
                  </a:cubicBezTo>
                  <a:cubicBezTo>
                    <a:pt x="10319571" y="8047"/>
                    <a:pt x="10321336" y="12307"/>
                    <a:pt x="10321336" y="16749"/>
                  </a:cubicBezTo>
                  <a:lnTo>
                    <a:pt x="10321336" y="5697228"/>
                  </a:lnTo>
                  <a:cubicBezTo>
                    <a:pt x="10321336" y="5701670"/>
                    <a:pt x="10319571" y="5705930"/>
                    <a:pt x="10316430" y="5709072"/>
                  </a:cubicBezTo>
                  <a:cubicBezTo>
                    <a:pt x="10313289" y="5712213"/>
                    <a:pt x="10309029" y="5713977"/>
                    <a:pt x="10304587" y="5713977"/>
                  </a:cubicBezTo>
                  <a:lnTo>
                    <a:pt x="16749" y="5713977"/>
                  </a:lnTo>
                  <a:cubicBezTo>
                    <a:pt x="12307" y="5713977"/>
                    <a:pt x="8047" y="5712213"/>
                    <a:pt x="4906" y="5709072"/>
                  </a:cubicBezTo>
                  <a:cubicBezTo>
                    <a:pt x="1765" y="5705930"/>
                    <a:pt x="0" y="5701670"/>
                    <a:pt x="0" y="5697228"/>
                  </a:cubicBezTo>
                  <a:lnTo>
                    <a:pt x="0" y="16749"/>
                  </a:lnTo>
                  <a:cubicBezTo>
                    <a:pt x="0" y="12307"/>
                    <a:pt x="1765" y="8047"/>
                    <a:pt x="4906" y="4906"/>
                  </a:cubicBezTo>
                  <a:cubicBezTo>
                    <a:pt x="8047" y="1765"/>
                    <a:pt x="12307" y="0"/>
                    <a:pt x="16749" y="0"/>
                  </a:cubicBezTo>
                  <a:close/>
                </a:path>
              </a:pathLst>
            </a:custGeom>
            <a:solidFill>
              <a:srgbClr val="000000">
                <a:alpha val="0"/>
              </a:srgbClr>
            </a:solidFill>
            <a:ln w="333375" cap="rnd">
              <a:solidFill>
                <a:srgbClr val="F7674A"/>
              </a:solidFill>
              <a:prstDash val="solid"/>
              <a:round/>
            </a:ln>
          </p:spPr>
          <p:txBody>
            <a:bodyPr/>
            <a:lstStyle/>
            <a:p>
              <a:endParaRPr lang="en-US"/>
            </a:p>
          </p:txBody>
        </p:sp>
        <p:sp>
          <p:nvSpPr>
            <p:cNvPr id="4" name="TextBox 4"/>
            <p:cNvSpPr txBox="1"/>
            <p:nvPr/>
          </p:nvSpPr>
          <p:spPr>
            <a:xfrm>
              <a:off x="0" y="-9525"/>
              <a:ext cx="10321336" cy="5723502"/>
            </a:xfrm>
            <a:prstGeom prst="rect">
              <a:avLst/>
            </a:prstGeom>
          </p:spPr>
          <p:txBody>
            <a:bodyPr lIns="50800" tIns="50800" rIns="50800" bIns="50800" rtlCol="0" anchor="ctr"/>
            <a:lstStyle/>
            <a:p>
              <a:pPr algn="ctr">
                <a:lnSpc>
                  <a:spcPts val="700"/>
                </a:lnSpc>
                <a:spcBef>
                  <a:spcPct val="0"/>
                </a:spcBef>
              </a:pPr>
              <a:endParaRPr/>
            </a:p>
            <a:p>
              <a:pPr algn="ctr">
                <a:lnSpc>
                  <a:spcPts val="700"/>
                </a:lnSpc>
                <a:spcBef>
                  <a:spcPct val="0"/>
                </a:spcBef>
              </a:pPr>
              <a:endParaRPr/>
            </a:p>
          </p:txBody>
        </p:sp>
      </p:grpSp>
      <p:sp>
        <p:nvSpPr>
          <p:cNvPr id="5" name="Freeform 5"/>
          <p:cNvSpPr/>
          <p:nvPr/>
        </p:nvSpPr>
        <p:spPr>
          <a:xfrm>
            <a:off x="334530" y="8122906"/>
            <a:ext cx="1970807" cy="1920641"/>
          </a:xfrm>
          <a:custGeom>
            <a:avLst/>
            <a:gdLst/>
            <a:ahLst/>
            <a:cxnLst/>
            <a:rect l="l" t="t" r="r" b="b"/>
            <a:pathLst>
              <a:path w="1970807" h="1920641">
                <a:moveTo>
                  <a:pt x="0" y="0"/>
                </a:moveTo>
                <a:lnTo>
                  <a:pt x="1970807" y="0"/>
                </a:lnTo>
                <a:lnTo>
                  <a:pt x="1970807" y="1920641"/>
                </a:lnTo>
                <a:lnTo>
                  <a:pt x="0" y="192064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6" name="Freeform 6"/>
          <p:cNvSpPr/>
          <p:nvPr/>
        </p:nvSpPr>
        <p:spPr>
          <a:xfrm>
            <a:off x="2305337" y="9021493"/>
            <a:ext cx="3020850" cy="1022054"/>
          </a:xfrm>
          <a:custGeom>
            <a:avLst/>
            <a:gdLst/>
            <a:ahLst/>
            <a:cxnLst/>
            <a:rect l="l" t="t" r="r" b="b"/>
            <a:pathLst>
              <a:path w="3020850" h="1022054">
                <a:moveTo>
                  <a:pt x="0" y="0"/>
                </a:moveTo>
                <a:lnTo>
                  <a:pt x="3020850" y="0"/>
                </a:lnTo>
                <a:lnTo>
                  <a:pt x="3020850" y="1022054"/>
                </a:lnTo>
                <a:lnTo>
                  <a:pt x="0" y="102205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7" name="TextBox 7"/>
          <p:cNvSpPr txBox="1"/>
          <p:nvPr/>
        </p:nvSpPr>
        <p:spPr>
          <a:xfrm>
            <a:off x="2679183" y="9126832"/>
            <a:ext cx="2273157" cy="763750"/>
          </a:xfrm>
          <a:prstGeom prst="rect">
            <a:avLst/>
          </a:prstGeom>
        </p:spPr>
        <p:txBody>
          <a:bodyPr lIns="0" tIns="0" rIns="0" bIns="0" rtlCol="0" anchor="t">
            <a:spAutoFit/>
          </a:bodyPr>
          <a:lstStyle/>
          <a:p>
            <a:pPr algn="ctr">
              <a:lnSpc>
                <a:spcPts val="3096"/>
              </a:lnSpc>
            </a:pPr>
            <a:r>
              <a:rPr lang="en-US" sz="2211">
                <a:solidFill>
                  <a:srgbClr val="192689"/>
                </a:solidFill>
                <a:latin typeface="League Spartan"/>
                <a:ea typeface="League Spartan"/>
                <a:cs typeface="League Spartan"/>
                <a:sym typeface="League Spartan"/>
              </a:rPr>
              <a:t>KNOW YOUR</a:t>
            </a:r>
          </a:p>
          <a:p>
            <a:pPr algn="ctr">
              <a:lnSpc>
                <a:spcPts val="3096"/>
              </a:lnSpc>
              <a:spcBef>
                <a:spcPct val="0"/>
              </a:spcBef>
            </a:pPr>
            <a:r>
              <a:rPr lang="en-US" sz="2211">
                <a:solidFill>
                  <a:srgbClr val="192689"/>
                </a:solidFill>
                <a:latin typeface="League Spartan"/>
                <a:ea typeface="League Spartan"/>
                <a:cs typeface="League Spartan"/>
                <a:sym typeface="League Spartan"/>
              </a:rPr>
              <a:t>HOME VALUE!</a:t>
            </a:r>
          </a:p>
        </p:txBody>
      </p:sp>
      <p:sp>
        <p:nvSpPr>
          <p:cNvPr id="8" name="Freeform 8"/>
          <p:cNvSpPr/>
          <p:nvPr/>
        </p:nvSpPr>
        <p:spPr>
          <a:xfrm>
            <a:off x="15344930" y="8283749"/>
            <a:ext cx="2342359" cy="1366376"/>
          </a:xfrm>
          <a:custGeom>
            <a:avLst/>
            <a:gdLst/>
            <a:ahLst/>
            <a:cxnLst/>
            <a:rect l="l" t="t" r="r" b="b"/>
            <a:pathLst>
              <a:path w="2342359" h="1366376">
                <a:moveTo>
                  <a:pt x="0" y="0"/>
                </a:moveTo>
                <a:lnTo>
                  <a:pt x="2342360" y="0"/>
                </a:lnTo>
                <a:lnTo>
                  <a:pt x="2342360" y="1366376"/>
                </a:lnTo>
                <a:lnTo>
                  <a:pt x="0" y="1366376"/>
                </a:lnTo>
                <a:lnTo>
                  <a:pt x="0" y="0"/>
                </a:lnTo>
                <a:close/>
              </a:path>
            </a:pathLst>
          </a:custGeom>
          <a:blipFill>
            <a:blip r:embed="rId6"/>
            <a:stretch>
              <a:fillRect/>
            </a:stretch>
          </a:blipFill>
        </p:spPr>
        <p:txBody>
          <a:bodyPr/>
          <a:lstStyle/>
          <a:p>
            <a:endParaRPr lang="en-US"/>
          </a:p>
        </p:txBody>
      </p:sp>
      <p:sp>
        <p:nvSpPr>
          <p:cNvPr id="9" name="TextBox 9"/>
          <p:cNvSpPr txBox="1"/>
          <p:nvPr/>
        </p:nvSpPr>
        <p:spPr>
          <a:xfrm>
            <a:off x="1028700" y="933450"/>
            <a:ext cx="16753168" cy="1688283"/>
          </a:xfrm>
          <a:prstGeom prst="rect">
            <a:avLst/>
          </a:prstGeom>
        </p:spPr>
        <p:txBody>
          <a:bodyPr lIns="0" tIns="0" rIns="0" bIns="0" rtlCol="0" anchor="t">
            <a:spAutoFit/>
          </a:bodyPr>
          <a:lstStyle/>
          <a:p>
            <a:pPr algn="l">
              <a:lnSpc>
                <a:spcPts val="6719"/>
              </a:lnSpc>
              <a:spcBef>
                <a:spcPct val="0"/>
              </a:spcBef>
            </a:pPr>
            <a:r>
              <a:rPr lang="en-US" sz="4800" dirty="0">
                <a:solidFill>
                  <a:srgbClr val="192689"/>
                </a:solidFill>
                <a:latin typeface="League Spartan"/>
                <a:ea typeface="League Spartan"/>
                <a:cs typeface="League Spartan"/>
                <a:sym typeface="League Spartan"/>
              </a:rPr>
              <a:t>Why Does the Franklin County Auditor’s Office Conduct Property Value Updates?</a:t>
            </a:r>
          </a:p>
        </p:txBody>
      </p:sp>
      <p:sp>
        <p:nvSpPr>
          <p:cNvPr id="10" name="Freeform 10"/>
          <p:cNvSpPr/>
          <p:nvPr/>
        </p:nvSpPr>
        <p:spPr>
          <a:xfrm>
            <a:off x="1028700" y="3061890"/>
            <a:ext cx="453083" cy="398713"/>
          </a:xfrm>
          <a:custGeom>
            <a:avLst/>
            <a:gdLst/>
            <a:ahLst/>
            <a:cxnLst/>
            <a:rect l="l" t="t" r="r" b="b"/>
            <a:pathLst>
              <a:path w="453083" h="398713">
                <a:moveTo>
                  <a:pt x="0" y="0"/>
                </a:moveTo>
                <a:lnTo>
                  <a:pt x="453083" y="0"/>
                </a:lnTo>
                <a:lnTo>
                  <a:pt x="453083" y="398713"/>
                </a:lnTo>
                <a:lnTo>
                  <a:pt x="0" y="39871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11" name="TextBox 11"/>
          <p:cNvSpPr txBox="1"/>
          <p:nvPr/>
        </p:nvSpPr>
        <p:spPr>
          <a:xfrm>
            <a:off x="1861061" y="2943040"/>
            <a:ext cx="15826229" cy="967894"/>
          </a:xfrm>
          <a:prstGeom prst="rect">
            <a:avLst/>
          </a:prstGeom>
        </p:spPr>
        <p:txBody>
          <a:bodyPr lIns="0" tIns="0" rIns="0" bIns="0" rtlCol="0" anchor="t">
            <a:spAutoFit/>
          </a:bodyPr>
          <a:lstStyle/>
          <a:p>
            <a:pPr algn="l">
              <a:lnSpc>
                <a:spcPts val="3919"/>
              </a:lnSpc>
              <a:spcBef>
                <a:spcPct val="0"/>
              </a:spcBef>
            </a:pPr>
            <a:r>
              <a:rPr lang="en-US" sz="2799" dirty="0">
                <a:solidFill>
                  <a:srgbClr val="192689"/>
                </a:solidFill>
                <a:latin typeface="Canva Sans"/>
                <a:ea typeface="Canva Sans"/>
                <a:cs typeface="Canva Sans"/>
                <a:sym typeface="Canva Sans"/>
              </a:rPr>
              <a:t>All county auditors in Ohio are required by law to update all property values by conducting a Reappraisal every six years, with a Property Value Update at the 3-year midpoint</a:t>
            </a:r>
          </a:p>
        </p:txBody>
      </p:sp>
      <p:sp>
        <p:nvSpPr>
          <p:cNvPr id="12" name="Freeform 12"/>
          <p:cNvSpPr/>
          <p:nvPr/>
        </p:nvSpPr>
        <p:spPr>
          <a:xfrm>
            <a:off x="1028700" y="4438570"/>
            <a:ext cx="453083" cy="398713"/>
          </a:xfrm>
          <a:custGeom>
            <a:avLst/>
            <a:gdLst/>
            <a:ahLst/>
            <a:cxnLst/>
            <a:rect l="l" t="t" r="r" b="b"/>
            <a:pathLst>
              <a:path w="453083" h="398713">
                <a:moveTo>
                  <a:pt x="0" y="0"/>
                </a:moveTo>
                <a:lnTo>
                  <a:pt x="453083" y="0"/>
                </a:lnTo>
                <a:lnTo>
                  <a:pt x="453083" y="398713"/>
                </a:lnTo>
                <a:lnTo>
                  <a:pt x="0" y="39871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13" name="TextBox 13"/>
          <p:cNvSpPr txBox="1"/>
          <p:nvPr/>
        </p:nvSpPr>
        <p:spPr>
          <a:xfrm>
            <a:off x="1861061" y="4319720"/>
            <a:ext cx="15826229" cy="976630"/>
          </a:xfrm>
          <a:prstGeom prst="rect">
            <a:avLst/>
          </a:prstGeom>
        </p:spPr>
        <p:txBody>
          <a:bodyPr lIns="0" tIns="0" rIns="0" bIns="0" rtlCol="0" anchor="t">
            <a:spAutoFit/>
          </a:bodyPr>
          <a:lstStyle/>
          <a:p>
            <a:pPr algn="l">
              <a:lnSpc>
                <a:spcPts val="3919"/>
              </a:lnSpc>
              <a:spcBef>
                <a:spcPct val="0"/>
              </a:spcBef>
            </a:pPr>
            <a:r>
              <a:rPr lang="en-US" sz="2799">
                <a:solidFill>
                  <a:srgbClr val="192689"/>
                </a:solidFill>
                <a:latin typeface="Canva Sans"/>
                <a:ea typeface="Canva Sans"/>
                <a:cs typeface="Canva Sans"/>
                <a:sym typeface="Canva Sans"/>
              </a:rPr>
              <a:t>This is an effort to accurately reflect property value changes in the current real estate marketplace</a:t>
            </a:r>
          </a:p>
        </p:txBody>
      </p:sp>
      <p:sp>
        <p:nvSpPr>
          <p:cNvPr id="14" name="Freeform 14"/>
          <p:cNvSpPr/>
          <p:nvPr/>
        </p:nvSpPr>
        <p:spPr>
          <a:xfrm>
            <a:off x="1028700" y="5824103"/>
            <a:ext cx="453083" cy="398713"/>
          </a:xfrm>
          <a:custGeom>
            <a:avLst/>
            <a:gdLst/>
            <a:ahLst/>
            <a:cxnLst/>
            <a:rect l="l" t="t" r="r" b="b"/>
            <a:pathLst>
              <a:path w="453083" h="398713">
                <a:moveTo>
                  <a:pt x="0" y="0"/>
                </a:moveTo>
                <a:lnTo>
                  <a:pt x="453083" y="0"/>
                </a:lnTo>
                <a:lnTo>
                  <a:pt x="453083" y="398713"/>
                </a:lnTo>
                <a:lnTo>
                  <a:pt x="0" y="39871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15" name="TextBox 15"/>
          <p:cNvSpPr txBox="1"/>
          <p:nvPr/>
        </p:nvSpPr>
        <p:spPr>
          <a:xfrm>
            <a:off x="1861061" y="5696400"/>
            <a:ext cx="15826229" cy="976630"/>
          </a:xfrm>
          <a:prstGeom prst="rect">
            <a:avLst/>
          </a:prstGeom>
        </p:spPr>
        <p:txBody>
          <a:bodyPr lIns="0" tIns="0" rIns="0" bIns="0" rtlCol="0" anchor="t">
            <a:spAutoFit/>
          </a:bodyPr>
          <a:lstStyle/>
          <a:p>
            <a:pPr algn="l">
              <a:lnSpc>
                <a:spcPts val="3919"/>
              </a:lnSpc>
              <a:spcBef>
                <a:spcPct val="0"/>
              </a:spcBef>
            </a:pPr>
            <a:r>
              <a:rPr lang="en-US" sz="2799">
                <a:solidFill>
                  <a:srgbClr val="192689"/>
                </a:solidFill>
                <a:latin typeface="Canva Sans"/>
                <a:ea typeface="Canva Sans"/>
                <a:cs typeface="Canva Sans"/>
                <a:sym typeface="Canva Sans"/>
              </a:rPr>
              <a:t>The Ohio Department of Taxation makes the final determination as to whether updated property values determined by the Auditor are accurate and acceptable</a:t>
            </a:r>
          </a:p>
        </p:txBody>
      </p:sp>
      <p:sp>
        <p:nvSpPr>
          <p:cNvPr id="16" name="Freeform 16"/>
          <p:cNvSpPr/>
          <p:nvPr/>
        </p:nvSpPr>
        <p:spPr>
          <a:xfrm>
            <a:off x="1028700" y="7191930"/>
            <a:ext cx="453083" cy="398713"/>
          </a:xfrm>
          <a:custGeom>
            <a:avLst/>
            <a:gdLst/>
            <a:ahLst/>
            <a:cxnLst/>
            <a:rect l="l" t="t" r="r" b="b"/>
            <a:pathLst>
              <a:path w="453083" h="398713">
                <a:moveTo>
                  <a:pt x="0" y="0"/>
                </a:moveTo>
                <a:lnTo>
                  <a:pt x="453083" y="0"/>
                </a:lnTo>
                <a:lnTo>
                  <a:pt x="453083" y="398713"/>
                </a:lnTo>
                <a:lnTo>
                  <a:pt x="0" y="39871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17" name="TextBox 17"/>
          <p:cNvSpPr txBox="1"/>
          <p:nvPr/>
        </p:nvSpPr>
        <p:spPr>
          <a:xfrm>
            <a:off x="1861061" y="7073081"/>
            <a:ext cx="15826229" cy="976630"/>
          </a:xfrm>
          <a:prstGeom prst="rect">
            <a:avLst/>
          </a:prstGeom>
        </p:spPr>
        <p:txBody>
          <a:bodyPr lIns="0" tIns="0" rIns="0" bIns="0" rtlCol="0" anchor="t">
            <a:spAutoFit/>
          </a:bodyPr>
          <a:lstStyle/>
          <a:p>
            <a:pPr algn="l">
              <a:lnSpc>
                <a:spcPts val="3919"/>
              </a:lnSpc>
              <a:spcBef>
                <a:spcPct val="0"/>
              </a:spcBef>
            </a:pPr>
            <a:r>
              <a:rPr lang="en-US" sz="2799">
                <a:solidFill>
                  <a:srgbClr val="192689"/>
                </a:solidFill>
                <a:latin typeface="Canva Sans"/>
                <a:ea typeface="Canva Sans"/>
                <a:cs typeface="Canva Sans"/>
                <a:sym typeface="Canva Sans"/>
              </a:rPr>
              <a:t>County Auditors may face legal action if the Dept of Taxation determines values are inaccurate and not subsequently corrected</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14300" y="112281"/>
            <a:ext cx="18026858" cy="9979818"/>
            <a:chOff x="0" y="0"/>
            <a:chExt cx="10321336" cy="5713977"/>
          </a:xfrm>
        </p:grpSpPr>
        <p:sp>
          <p:nvSpPr>
            <p:cNvPr id="3" name="Freeform 3"/>
            <p:cNvSpPr/>
            <p:nvPr/>
          </p:nvSpPr>
          <p:spPr>
            <a:xfrm>
              <a:off x="0" y="0"/>
              <a:ext cx="10321336" cy="5713977"/>
            </a:xfrm>
            <a:custGeom>
              <a:avLst/>
              <a:gdLst/>
              <a:ahLst/>
              <a:cxnLst/>
              <a:rect l="l" t="t" r="r" b="b"/>
              <a:pathLst>
                <a:path w="10321336" h="5713977">
                  <a:moveTo>
                    <a:pt x="16749" y="0"/>
                  </a:moveTo>
                  <a:lnTo>
                    <a:pt x="10304587" y="0"/>
                  </a:lnTo>
                  <a:cubicBezTo>
                    <a:pt x="10309029" y="0"/>
                    <a:pt x="10313289" y="1765"/>
                    <a:pt x="10316430" y="4906"/>
                  </a:cubicBezTo>
                  <a:cubicBezTo>
                    <a:pt x="10319571" y="8047"/>
                    <a:pt x="10321336" y="12307"/>
                    <a:pt x="10321336" y="16749"/>
                  </a:cubicBezTo>
                  <a:lnTo>
                    <a:pt x="10321336" y="5697228"/>
                  </a:lnTo>
                  <a:cubicBezTo>
                    <a:pt x="10321336" y="5701670"/>
                    <a:pt x="10319571" y="5705930"/>
                    <a:pt x="10316430" y="5709072"/>
                  </a:cubicBezTo>
                  <a:cubicBezTo>
                    <a:pt x="10313289" y="5712213"/>
                    <a:pt x="10309029" y="5713977"/>
                    <a:pt x="10304587" y="5713977"/>
                  </a:cubicBezTo>
                  <a:lnTo>
                    <a:pt x="16749" y="5713977"/>
                  </a:lnTo>
                  <a:cubicBezTo>
                    <a:pt x="12307" y="5713977"/>
                    <a:pt x="8047" y="5712213"/>
                    <a:pt x="4906" y="5709072"/>
                  </a:cubicBezTo>
                  <a:cubicBezTo>
                    <a:pt x="1765" y="5705930"/>
                    <a:pt x="0" y="5701670"/>
                    <a:pt x="0" y="5697228"/>
                  </a:cubicBezTo>
                  <a:lnTo>
                    <a:pt x="0" y="16749"/>
                  </a:lnTo>
                  <a:cubicBezTo>
                    <a:pt x="0" y="12307"/>
                    <a:pt x="1765" y="8047"/>
                    <a:pt x="4906" y="4906"/>
                  </a:cubicBezTo>
                  <a:cubicBezTo>
                    <a:pt x="8047" y="1765"/>
                    <a:pt x="12307" y="0"/>
                    <a:pt x="16749" y="0"/>
                  </a:cubicBezTo>
                  <a:close/>
                </a:path>
              </a:pathLst>
            </a:custGeom>
            <a:solidFill>
              <a:srgbClr val="000000">
                <a:alpha val="0"/>
              </a:srgbClr>
            </a:solidFill>
            <a:ln w="333375" cap="rnd">
              <a:solidFill>
                <a:srgbClr val="F7674A"/>
              </a:solidFill>
              <a:prstDash val="solid"/>
              <a:round/>
            </a:ln>
          </p:spPr>
          <p:txBody>
            <a:bodyPr/>
            <a:lstStyle/>
            <a:p>
              <a:endParaRPr lang="en-US"/>
            </a:p>
          </p:txBody>
        </p:sp>
        <p:sp>
          <p:nvSpPr>
            <p:cNvPr id="4" name="TextBox 4"/>
            <p:cNvSpPr txBox="1"/>
            <p:nvPr/>
          </p:nvSpPr>
          <p:spPr>
            <a:xfrm>
              <a:off x="0" y="-9525"/>
              <a:ext cx="10321336" cy="5723502"/>
            </a:xfrm>
            <a:prstGeom prst="rect">
              <a:avLst/>
            </a:prstGeom>
          </p:spPr>
          <p:txBody>
            <a:bodyPr lIns="50800" tIns="50800" rIns="50800" bIns="50800" rtlCol="0" anchor="ctr"/>
            <a:lstStyle/>
            <a:p>
              <a:pPr algn="ctr">
                <a:lnSpc>
                  <a:spcPts val="700"/>
                </a:lnSpc>
                <a:spcBef>
                  <a:spcPct val="0"/>
                </a:spcBef>
              </a:pPr>
              <a:endParaRPr/>
            </a:p>
            <a:p>
              <a:pPr algn="ctr">
                <a:lnSpc>
                  <a:spcPts val="700"/>
                </a:lnSpc>
                <a:spcBef>
                  <a:spcPct val="0"/>
                </a:spcBef>
              </a:pPr>
              <a:endParaRPr/>
            </a:p>
          </p:txBody>
        </p:sp>
      </p:grpSp>
      <p:sp>
        <p:nvSpPr>
          <p:cNvPr id="5" name="Freeform 5"/>
          <p:cNvSpPr/>
          <p:nvPr/>
        </p:nvSpPr>
        <p:spPr>
          <a:xfrm>
            <a:off x="334530" y="8122906"/>
            <a:ext cx="1970807" cy="1920641"/>
          </a:xfrm>
          <a:custGeom>
            <a:avLst/>
            <a:gdLst/>
            <a:ahLst/>
            <a:cxnLst/>
            <a:rect l="l" t="t" r="r" b="b"/>
            <a:pathLst>
              <a:path w="1970807" h="1920641">
                <a:moveTo>
                  <a:pt x="0" y="0"/>
                </a:moveTo>
                <a:lnTo>
                  <a:pt x="1970807" y="0"/>
                </a:lnTo>
                <a:lnTo>
                  <a:pt x="1970807" y="1920641"/>
                </a:lnTo>
                <a:lnTo>
                  <a:pt x="0" y="192064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6" name="Freeform 6"/>
          <p:cNvSpPr/>
          <p:nvPr/>
        </p:nvSpPr>
        <p:spPr>
          <a:xfrm>
            <a:off x="2305337" y="9021493"/>
            <a:ext cx="3020850" cy="1022054"/>
          </a:xfrm>
          <a:custGeom>
            <a:avLst/>
            <a:gdLst/>
            <a:ahLst/>
            <a:cxnLst/>
            <a:rect l="l" t="t" r="r" b="b"/>
            <a:pathLst>
              <a:path w="3020850" h="1022054">
                <a:moveTo>
                  <a:pt x="0" y="0"/>
                </a:moveTo>
                <a:lnTo>
                  <a:pt x="3020850" y="0"/>
                </a:lnTo>
                <a:lnTo>
                  <a:pt x="3020850" y="1022054"/>
                </a:lnTo>
                <a:lnTo>
                  <a:pt x="0" y="102205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7" name="TextBox 7"/>
          <p:cNvSpPr txBox="1"/>
          <p:nvPr/>
        </p:nvSpPr>
        <p:spPr>
          <a:xfrm>
            <a:off x="2679183" y="9126832"/>
            <a:ext cx="2273157" cy="763750"/>
          </a:xfrm>
          <a:prstGeom prst="rect">
            <a:avLst/>
          </a:prstGeom>
        </p:spPr>
        <p:txBody>
          <a:bodyPr lIns="0" tIns="0" rIns="0" bIns="0" rtlCol="0" anchor="t">
            <a:spAutoFit/>
          </a:bodyPr>
          <a:lstStyle/>
          <a:p>
            <a:pPr algn="ctr">
              <a:lnSpc>
                <a:spcPts val="3096"/>
              </a:lnSpc>
            </a:pPr>
            <a:r>
              <a:rPr lang="en-US" sz="2211">
                <a:solidFill>
                  <a:srgbClr val="192689"/>
                </a:solidFill>
                <a:latin typeface="League Spartan"/>
                <a:ea typeface="League Spartan"/>
                <a:cs typeface="League Spartan"/>
                <a:sym typeface="League Spartan"/>
              </a:rPr>
              <a:t>KNOW YOUR</a:t>
            </a:r>
          </a:p>
          <a:p>
            <a:pPr algn="ctr">
              <a:lnSpc>
                <a:spcPts val="3096"/>
              </a:lnSpc>
              <a:spcBef>
                <a:spcPct val="0"/>
              </a:spcBef>
            </a:pPr>
            <a:r>
              <a:rPr lang="en-US" sz="2211">
                <a:solidFill>
                  <a:srgbClr val="192689"/>
                </a:solidFill>
                <a:latin typeface="League Spartan"/>
                <a:ea typeface="League Spartan"/>
                <a:cs typeface="League Spartan"/>
                <a:sym typeface="League Spartan"/>
              </a:rPr>
              <a:t>HOME VALUE!</a:t>
            </a:r>
          </a:p>
        </p:txBody>
      </p:sp>
      <p:sp>
        <p:nvSpPr>
          <p:cNvPr id="8" name="Freeform 8"/>
          <p:cNvSpPr/>
          <p:nvPr/>
        </p:nvSpPr>
        <p:spPr>
          <a:xfrm>
            <a:off x="15344930" y="8283749"/>
            <a:ext cx="2342359" cy="1366376"/>
          </a:xfrm>
          <a:custGeom>
            <a:avLst/>
            <a:gdLst/>
            <a:ahLst/>
            <a:cxnLst/>
            <a:rect l="l" t="t" r="r" b="b"/>
            <a:pathLst>
              <a:path w="2342359" h="1366376">
                <a:moveTo>
                  <a:pt x="0" y="0"/>
                </a:moveTo>
                <a:lnTo>
                  <a:pt x="2342360" y="0"/>
                </a:lnTo>
                <a:lnTo>
                  <a:pt x="2342360" y="1366376"/>
                </a:lnTo>
                <a:lnTo>
                  <a:pt x="0" y="1366376"/>
                </a:lnTo>
                <a:lnTo>
                  <a:pt x="0" y="0"/>
                </a:lnTo>
                <a:close/>
              </a:path>
            </a:pathLst>
          </a:custGeom>
          <a:blipFill>
            <a:blip r:embed="rId6"/>
            <a:stretch>
              <a:fillRect/>
            </a:stretch>
          </a:blipFill>
        </p:spPr>
        <p:txBody>
          <a:bodyPr/>
          <a:lstStyle/>
          <a:p>
            <a:endParaRPr lang="en-US"/>
          </a:p>
        </p:txBody>
      </p:sp>
      <p:sp>
        <p:nvSpPr>
          <p:cNvPr id="9" name="TextBox 9"/>
          <p:cNvSpPr txBox="1"/>
          <p:nvPr/>
        </p:nvSpPr>
        <p:spPr>
          <a:xfrm>
            <a:off x="1028700" y="933450"/>
            <a:ext cx="16753168" cy="821055"/>
          </a:xfrm>
          <a:prstGeom prst="rect">
            <a:avLst/>
          </a:prstGeom>
        </p:spPr>
        <p:txBody>
          <a:bodyPr lIns="0" tIns="0" rIns="0" bIns="0" rtlCol="0" anchor="t">
            <a:spAutoFit/>
          </a:bodyPr>
          <a:lstStyle/>
          <a:p>
            <a:pPr algn="l">
              <a:lnSpc>
                <a:spcPts val="6719"/>
              </a:lnSpc>
              <a:spcBef>
                <a:spcPct val="0"/>
              </a:spcBef>
            </a:pPr>
            <a:r>
              <a:rPr lang="en-US" sz="4800">
                <a:solidFill>
                  <a:srgbClr val="192689"/>
                </a:solidFill>
                <a:latin typeface="League Spartan"/>
                <a:ea typeface="League Spartan"/>
                <a:cs typeface="League Spartan"/>
                <a:sym typeface="League Spartan"/>
              </a:rPr>
              <a:t>What Happens During This Process?</a:t>
            </a:r>
          </a:p>
        </p:txBody>
      </p:sp>
      <p:sp>
        <p:nvSpPr>
          <p:cNvPr id="10" name="Freeform 10"/>
          <p:cNvSpPr/>
          <p:nvPr/>
        </p:nvSpPr>
        <p:spPr>
          <a:xfrm>
            <a:off x="1028700" y="3061890"/>
            <a:ext cx="453083" cy="398713"/>
          </a:xfrm>
          <a:custGeom>
            <a:avLst/>
            <a:gdLst/>
            <a:ahLst/>
            <a:cxnLst/>
            <a:rect l="l" t="t" r="r" b="b"/>
            <a:pathLst>
              <a:path w="453083" h="398713">
                <a:moveTo>
                  <a:pt x="0" y="0"/>
                </a:moveTo>
                <a:lnTo>
                  <a:pt x="453083" y="0"/>
                </a:lnTo>
                <a:lnTo>
                  <a:pt x="453083" y="398713"/>
                </a:lnTo>
                <a:lnTo>
                  <a:pt x="0" y="39871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11" name="TextBox 11"/>
          <p:cNvSpPr txBox="1"/>
          <p:nvPr/>
        </p:nvSpPr>
        <p:spPr>
          <a:xfrm>
            <a:off x="1861061" y="2943040"/>
            <a:ext cx="15826229" cy="976630"/>
          </a:xfrm>
          <a:prstGeom prst="rect">
            <a:avLst/>
          </a:prstGeom>
        </p:spPr>
        <p:txBody>
          <a:bodyPr lIns="0" tIns="0" rIns="0" bIns="0" rtlCol="0" anchor="t">
            <a:spAutoFit/>
          </a:bodyPr>
          <a:lstStyle/>
          <a:p>
            <a:pPr algn="l">
              <a:lnSpc>
                <a:spcPts val="3919"/>
              </a:lnSpc>
              <a:spcBef>
                <a:spcPct val="0"/>
              </a:spcBef>
            </a:pPr>
            <a:r>
              <a:rPr lang="en-US" sz="2799" dirty="0">
                <a:solidFill>
                  <a:srgbClr val="192689"/>
                </a:solidFill>
                <a:latin typeface="Canva Sans"/>
                <a:ea typeface="Canva Sans"/>
                <a:cs typeface="Canva Sans"/>
                <a:sym typeface="Canva Sans"/>
              </a:rPr>
              <a:t>The Property Value Update (2026) differs from a Reappraisal (2023) in that each property is NOT visually inspected</a:t>
            </a:r>
          </a:p>
        </p:txBody>
      </p:sp>
      <p:sp>
        <p:nvSpPr>
          <p:cNvPr id="12" name="Freeform 12"/>
          <p:cNvSpPr/>
          <p:nvPr/>
        </p:nvSpPr>
        <p:spPr>
          <a:xfrm>
            <a:off x="1028700" y="4438570"/>
            <a:ext cx="453083" cy="398713"/>
          </a:xfrm>
          <a:custGeom>
            <a:avLst/>
            <a:gdLst/>
            <a:ahLst/>
            <a:cxnLst/>
            <a:rect l="l" t="t" r="r" b="b"/>
            <a:pathLst>
              <a:path w="453083" h="398713">
                <a:moveTo>
                  <a:pt x="0" y="0"/>
                </a:moveTo>
                <a:lnTo>
                  <a:pt x="453083" y="0"/>
                </a:lnTo>
                <a:lnTo>
                  <a:pt x="453083" y="398713"/>
                </a:lnTo>
                <a:lnTo>
                  <a:pt x="0" y="39871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13" name="TextBox 13"/>
          <p:cNvSpPr txBox="1"/>
          <p:nvPr/>
        </p:nvSpPr>
        <p:spPr>
          <a:xfrm>
            <a:off x="1861061" y="4319720"/>
            <a:ext cx="15826229" cy="976630"/>
          </a:xfrm>
          <a:prstGeom prst="rect">
            <a:avLst/>
          </a:prstGeom>
        </p:spPr>
        <p:txBody>
          <a:bodyPr lIns="0" tIns="0" rIns="0" bIns="0" rtlCol="0" anchor="t">
            <a:spAutoFit/>
          </a:bodyPr>
          <a:lstStyle/>
          <a:p>
            <a:pPr algn="l">
              <a:lnSpc>
                <a:spcPts val="3919"/>
              </a:lnSpc>
              <a:spcBef>
                <a:spcPct val="0"/>
              </a:spcBef>
            </a:pPr>
            <a:r>
              <a:rPr lang="en-US" sz="2799">
                <a:solidFill>
                  <a:srgbClr val="192689"/>
                </a:solidFill>
                <a:latin typeface="Canva Sans"/>
                <a:ea typeface="Canva Sans"/>
                <a:cs typeface="Canva Sans"/>
                <a:sym typeface="Canva Sans"/>
              </a:rPr>
              <a:t>Rather, it involves a study and analysis of “arms-length” sales that have taken place in the past three years (2023 - 2025)</a:t>
            </a:r>
          </a:p>
        </p:txBody>
      </p:sp>
      <p:sp>
        <p:nvSpPr>
          <p:cNvPr id="14" name="Freeform 14"/>
          <p:cNvSpPr/>
          <p:nvPr/>
        </p:nvSpPr>
        <p:spPr>
          <a:xfrm>
            <a:off x="1028700" y="5824103"/>
            <a:ext cx="453083" cy="398713"/>
          </a:xfrm>
          <a:custGeom>
            <a:avLst/>
            <a:gdLst/>
            <a:ahLst/>
            <a:cxnLst/>
            <a:rect l="l" t="t" r="r" b="b"/>
            <a:pathLst>
              <a:path w="453083" h="398713">
                <a:moveTo>
                  <a:pt x="0" y="0"/>
                </a:moveTo>
                <a:lnTo>
                  <a:pt x="453083" y="0"/>
                </a:lnTo>
                <a:lnTo>
                  <a:pt x="453083" y="398713"/>
                </a:lnTo>
                <a:lnTo>
                  <a:pt x="0" y="39871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15" name="TextBox 15"/>
          <p:cNvSpPr txBox="1"/>
          <p:nvPr/>
        </p:nvSpPr>
        <p:spPr>
          <a:xfrm>
            <a:off x="1861061" y="5696400"/>
            <a:ext cx="15826229" cy="976630"/>
          </a:xfrm>
          <a:prstGeom prst="rect">
            <a:avLst/>
          </a:prstGeom>
        </p:spPr>
        <p:txBody>
          <a:bodyPr lIns="0" tIns="0" rIns="0" bIns="0" rtlCol="0" anchor="t">
            <a:spAutoFit/>
          </a:bodyPr>
          <a:lstStyle/>
          <a:p>
            <a:pPr algn="l">
              <a:lnSpc>
                <a:spcPts val="3919"/>
              </a:lnSpc>
              <a:spcBef>
                <a:spcPct val="0"/>
              </a:spcBef>
            </a:pPr>
            <a:r>
              <a:rPr lang="en-US" sz="2799">
                <a:solidFill>
                  <a:srgbClr val="192689"/>
                </a:solidFill>
                <a:latin typeface="Canva Sans"/>
                <a:ea typeface="Canva Sans"/>
                <a:cs typeface="Canva Sans"/>
                <a:sym typeface="Canva Sans"/>
              </a:rPr>
              <a:t>This helps the Auditor’s office determine whether a change in market value has taken place since the last reappraisal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14300" y="112281"/>
            <a:ext cx="18026858" cy="9979818"/>
            <a:chOff x="0" y="0"/>
            <a:chExt cx="10321336" cy="5713977"/>
          </a:xfrm>
        </p:grpSpPr>
        <p:sp>
          <p:nvSpPr>
            <p:cNvPr id="3" name="Freeform 3"/>
            <p:cNvSpPr/>
            <p:nvPr/>
          </p:nvSpPr>
          <p:spPr>
            <a:xfrm>
              <a:off x="0" y="0"/>
              <a:ext cx="10321336" cy="5713977"/>
            </a:xfrm>
            <a:custGeom>
              <a:avLst/>
              <a:gdLst/>
              <a:ahLst/>
              <a:cxnLst/>
              <a:rect l="l" t="t" r="r" b="b"/>
              <a:pathLst>
                <a:path w="10321336" h="5713977">
                  <a:moveTo>
                    <a:pt x="16749" y="0"/>
                  </a:moveTo>
                  <a:lnTo>
                    <a:pt x="10304587" y="0"/>
                  </a:lnTo>
                  <a:cubicBezTo>
                    <a:pt x="10309029" y="0"/>
                    <a:pt x="10313289" y="1765"/>
                    <a:pt x="10316430" y="4906"/>
                  </a:cubicBezTo>
                  <a:cubicBezTo>
                    <a:pt x="10319571" y="8047"/>
                    <a:pt x="10321336" y="12307"/>
                    <a:pt x="10321336" y="16749"/>
                  </a:cubicBezTo>
                  <a:lnTo>
                    <a:pt x="10321336" y="5697228"/>
                  </a:lnTo>
                  <a:cubicBezTo>
                    <a:pt x="10321336" y="5701670"/>
                    <a:pt x="10319571" y="5705930"/>
                    <a:pt x="10316430" y="5709072"/>
                  </a:cubicBezTo>
                  <a:cubicBezTo>
                    <a:pt x="10313289" y="5712213"/>
                    <a:pt x="10309029" y="5713977"/>
                    <a:pt x="10304587" y="5713977"/>
                  </a:cubicBezTo>
                  <a:lnTo>
                    <a:pt x="16749" y="5713977"/>
                  </a:lnTo>
                  <a:cubicBezTo>
                    <a:pt x="12307" y="5713977"/>
                    <a:pt x="8047" y="5712213"/>
                    <a:pt x="4906" y="5709072"/>
                  </a:cubicBezTo>
                  <a:cubicBezTo>
                    <a:pt x="1765" y="5705930"/>
                    <a:pt x="0" y="5701670"/>
                    <a:pt x="0" y="5697228"/>
                  </a:cubicBezTo>
                  <a:lnTo>
                    <a:pt x="0" y="16749"/>
                  </a:lnTo>
                  <a:cubicBezTo>
                    <a:pt x="0" y="12307"/>
                    <a:pt x="1765" y="8047"/>
                    <a:pt x="4906" y="4906"/>
                  </a:cubicBezTo>
                  <a:cubicBezTo>
                    <a:pt x="8047" y="1765"/>
                    <a:pt x="12307" y="0"/>
                    <a:pt x="16749" y="0"/>
                  </a:cubicBezTo>
                  <a:close/>
                </a:path>
              </a:pathLst>
            </a:custGeom>
            <a:solidFill>
              <a:srgbClr val="000000">
                <a:alpha val="0"/>
              </a:srgbClr>
            </a:solidFill>
            <a:ln w="333375" cap="rnd">
              <a:solidFill>
                <a:srgbClr val="F7674A"/>
              </a:solidFill>
              <a:prstDash val="solid"/>
              <a:round/>
            </a:ln>
          </p:spPr>
          <p:txBody>
            <a:bodyPr/>
            <a:lstStyle/>
            <a:p>
              <a:endParaRPr lang="en-US"/>
            </a:p>
          </p:txBody>
        </p:sp>
        <p:sp>
          <p:nvSpPr>
            <p:cNvPr id="4" name="TextBox 4"/>
            <p:cNvSpPr txBox="1"/>
            <p:nvPr/>
          </p:nvSpPr>
          <p:spPr>
            <a:xfrm>
              <a:off x="0" y="-9525"/>
              <a:ext cx="10321336" cy="5723502"/>
            </a:xfrm>
            <a:prstGeom prst="rect">
              <a:avLst/>
            </a:prstGeom>
          </p:spPr>
          <p:txBody>
            <a:bodyPr lIns="50800" tIns="50800" rIns="50800" bIns="50800" rtlCol="0" anchor="ctr"/>
            <a:lstStyle/>
            <a:p>
              <a:pPr algn="ctr">
                <a:lnSpc>
                  <a:spcPts val="700"/>
                </a:lnSpc>
                <a:spcBef>
                  <a:spcPct val="0"/>
                </a:spcBef>
              </a:pPr>
              <a:endParaRPr/>
            </a:p>
            <a:p>
              <a:pPr algn="ctr">
                <a:lnSpc>
                  <a:spcPts val="700"/>
                </a:lnSpc>
                <a:spcBef>
                  <a:spcPct val="0"/>
                </a:spcBef>
              </a:pPr>
              <a:endParaRPr/>
            </a:p>
          </p:txBody>
        </p:sp>
      </p:grpSp>
      <p:sp>
        <p:nvSpPr>
          <p:cNvPr id="5" name="Freeform 5"/>
          <p:cNvSpPr/>
          <p:nvPr/>
        </p:nvSpPr>
        <p:spPr>
          <a:xfrm>
            <a:off x="334530" y="8122906"/>
            <a:ext cx="1970807" cy="1920641"/>
          </a:xfrm>
          <a:custGeom>
            <a:avLst/>
            <a:gdLst/>
            <a:ahLst/>
            <a:cxnLst/>
            <a:rect l="l" t="t" r="r" b="b"/>
            <a:pathLst>
              <a:path w="1970807" h="1920641">
                <a:moveTo>
                  <a:pt x="0" y="0"/>
                </a:moveTo>
                <a:lnTo>
                  <a:pt x="1970807" y="0"/>
                </a:lnTo>
                <a:lnTo>
                  <a:pt x="1970807" y="1920641"/>
                </a:lnTo>
                <a:lnTo>
                  <a:pt x="0" y="192064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6" name="Freeform 6"/>
          <p:cNvSpPr/>
          <p:nvPr/>
        </p:nvSpPr>
        <p:spPr>
          <a:xfrm>
            <a:off x="2305337" y="9021493"/>
            <a:ext cx="3020850" cy="1022054"/>
          </a:xfrm>
          <a:custGeom>
            <a:avLst/>
            <a:gdLst/>
            <a:ahLst/>
            <a:cxnLst/>
            <a:rect l="l" t="t" r="r" b="b"/>
            <a:pathLst>
              <a:path w="3020850" h="1022054">
                <a:moveTo>
                  <a:pt x="0" y="0"/>
                </a:moveTo>
                <a:lnTo>
                  <a:pt x="3020850" y="0"/>
                </a:lnTo>
                <a:lnTo>
                  <a:pt x="3020850" y="1022054"/>
                </a:lnTo>
                <a:lnTo>
                  <a:pt x="0" y="102205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7" name="TextBox 7"/>
          <p:cNvSpPr txBox="1"/>
          <p:nvPr/>
        </p:nvSpPr>
        <p:spPr>
          <a:xfrm>
            <a:off x="2679183" y="9126832"/>
            <a:ext cx="2273157" cy="763750"/>
          </a:xfrm>
          <a:prstGeom prst="rect">
            <a:avLst/>
          </a:prstGeom>
        </p:spPr>
        <p:txBody>
          <a:bodyPr lIns="0" tIns="0" rIns="0" bIns="0" rtlCol="0" anchor="t">
            <a:spAutoFit/>
          </a:bodyPr>
          <a:lstStyle/>
          <a:p>
            <a:pPr algn="ctr">
              <a:lnSpc>
                <a:spcPts val="3096"/>
              </a:lnSpc>
            </a:pPr>
            <a:r>
              <a:rPr lang="en-US" sz="2211">
                <a:solidFill>
                  <a:srgbClr val="192689"/>
                </a:solidFill>
                <a:latin typeface="League Spartan"/>
                <a:ea typeface="League Spartan"/>
                <a:cs typeface="League Spartan"/>
                <a:sym typeface="League Spartan"/>
              </a:rPr>
              <a:t>KNOW YOUR</a:t>
            </a:r>
          </a:p>
          <a:p>
            <a:pPr algn="ctr">
              <a:lnSpc>
                <a:spcPts val="3096"/>
              </a:lnSpc>
              <a:spcBef>
                <a:spcPct val="0"/>
              </a:spcBef>
            </a:pPr>
            <a:r>
              <a:rPr lang="en-US" sz="2211">
                <a:solidFill>
                  <a:srgbClr val="192689"/>
                </a:solidFill>
                <a:latin typeface="League Spartan"/>
                <a:ea typeface="League Spartan"/>
                <a:cs typeface="League Spartan"/>
                <a:sym typeface="League Spartan"/>
              </a:rPr>
              <a:t>HOME VALUE!</a:t>
            </a:r>
          </a:p>
        </p:txBody>
      </p:sp>
      <p:sp>
        <p:nvSpPr>
          <p:cNvPr id="8" name="Freeform 8"/>
          <p:cNvSpPr/>
          <p:nvPr/>
        </p:nvSpPr>
        <p:spPr>
          <a:xfrm>
            <a:off x="15344930" y="8283749"/>
            <a:ext cx="2342359" cy="1366376"/>
          </a:xfrm>
          <a:custGeom>
            <a:avLst/>
            <a:gdLst/>
            <a:ahLst/>
            <a:cxnLst/>
            <a:rect l="l" t="t" r="r" b="b"/>
            <a:pathLst>
              <a:path w="2342359" h="1366376">
                <a:moveTo>
                  <a:pt x="0" y="0"/>
                </a:moveTo>
                <a:lnTo>
                  <a:pt x="2342360" y="0"/>
                </a:lnTo>
                <a:lnTo>
                  <a:pt x="2342360" y="1366376"/>
                </a:lnTo>
                <a:lnTo>
                  <a:pt x="0" y="1366376"/>
                </a:lnTo>
                <a:lnTo>
                  <a:pt x="0" y="0"/>
                </a:lnTo>
                <a:close/>
              </a:path>
            </a:pathLst>
          </a:custGeom>
          <a:blipFill>
            <a:blip r:embed="rId6"/>
            <a:stretch>
              <a:fillRect/>
            </a:stretch>
          </a:blipFill>
        </p:spPr>
        <p:txBody>
          <a:bodyPr/>
          <a:lstStyle/>
          <a:p>
            <a:endParaRPr lang="en-US"/>
          </a:p>
        </p:txBody>
      </p:sp>
      <p:sp>
        <p:nvSpPr>
          <p:cNvPr id="9" name="TextBox 9"/>
          <p:cNvSpPr txBox="1"/>
          <p:nvPr/>
        </p:nvSpPr>
        <p:spPr>
          <a:xfrm>
            <a:off x="1028700" y="933450"/>
            <a:ext cx="16753168" cy="821055"/>
          </a:xfrm>
          <a:prstGeom prst="rect">
            <a:avLst/>
          </a:prstGeom>
        </p:spPr>
        <p:txBody>
          <a:bodyPr lIns="0" tIns="0" rIns="0" bIns="0" rtlCol="0" anchor="t">
            <a:spAutoFit/>
          </a:bodyPr>
          <a:lstStyle/>
          <a:p>
            <a:pPr algn="l">
              <a:lnSpc>
                <a:spcPts val="6719"/>
              </a:lnSpc>
              <a:spcBef>
                <a:spcPct val="0"/>
              </a:spcBef>
            </a:pPr>
            <a:r>
              <a:rPr lang="en-US" sz="4800">
                <a:solidFill>
                  <a:srgbClr val="192689"/>
                </a:solidFill>
                <a:latin typeface="League Spartan"/>
                <a:ea typeface="League Spartan"/>
                <a:cs typeface="League Spartan"/>
                <a:sym typeface="League Spartan"/>
              </a:rPr>
              <a:t>What Is an Arms-Length Sale?</a:t>
            </a:r>
          </a:p>
        </p:txBody>
      </p:sp>
      <p:sp>
        <p:nvSpPr>
          <p:cNvPr id="10" name="Freeform 10"/>
          <p:cNvSpPr/>
          <p:nvPr/>
        </p:nvSpPr>
        <p:spPr>
          <a:xfrm>
            <a:off x="1028700" y="3061890"/>
            <a:ext cx="453083" cy="398713"/>
          </a:xfrm>
          <a:custGeom>
            <a:avLst/>
            <a:gdLst/>
            <a:ahLst/>
            <a:cxnLst/>
            <a:rect l="l" t="t" r="r" b="b"/>
            <a:pathLst>
              <a:path w="453083" h="398713">
                <a:moveTo>
                  <a:pt x="0" y="0"/>
                </a:moveTo>
                <a:lnTo>
                  <a:pt x="453083" y="0"/>
                </a:lnTo>
                <a:lnTo>
                  <a:pt x="453083" y="398713"/>
                </a:lnTo>
                <a:lnTo>
                  <a:pt x="0" y="39871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11" name="TextBox 11"/>
          <p:cNvSpPr txBox="1"/>
          <p:nvPr/>
        </p:nvSpPr>
        <p:spPr>
          <a:xfrm>
            <a:off x="1861061" y="2943040"/>
            <a:ext cx="15826229" cy="1471930"/>
          </a:xfrm>
          <a:prstGeom prst="rect">
            <a:avLst/>
          </a:prstGeom>
        </p:spPr>
        <p:txBody>
          <a:bodyPr lIns="0" tIns="0" rIns="0" bIns="0" rtlCol="0" anchor="t">
            <a:spAutoFit/>
          </a:bodyPr>
          <a:lstStyle/>
          <a:p>
            <a:pPr algn="l">
              <a:lnSpc>
                <a:spcPts val="3919"/>
              </a:lnSpc>
              <a:spcBef>
                <a:spcPct val="0"/>
              </a:spcBef>
            </a:pPr>
            <a:r>
              <a:rPr lang="en-US" sz="2799">
                <a:solidFill>
                  <a:srgbClr val="192689"/>
                </a:solidFill>
                <a:latin typeface="Canva Sans"/>
                <a:ea typeface="Canva Sans"/>
                <a:cs typeface="Canva Sans"/>
                <a:sym typeface="Canva Sans"/>
              </a:rPr>
              <a:t>An arms-length sale is defined as a business deal between two or more parties where the parties act independently and in their own self interest, meaning the property is priced at the fair market value</a:t>
            </a:r>
          </a:p>
        </p:txBody>
      </p:sp>
      <p:sp>
        <p:nvSpPr>
          <p:cNvPr id="12" name="Freeform 12"/>
          <p:cNvSpPr/>
          <p:nvPr/>
        </p:nvSpPr>
        <p:spPr>
          <a:xfrm>
            <a:off x="1028700" y="4882507"/>
            <a:ext cx="453083" cy="398713"/>
          </a:xfrm>
          <a:custGeom>
            <a:avLst/>
            <a:gdLst/>
            <a:ahLst/>
            <a:cxnLst/>
            <a:rect l="l" t="t" r="r" b="b"/>
            <a:pathLst>
              <a:path w="453083" h="398713">
                <a:moveTo>
                  <a:pt x="0" y="0"/>
                </a:moveTo>
                <a:lnTo>
                  <a:pt x="453083" y="0"/>
                </a:lnTo>
                <a:lnTo>
                  <a:pt x="453083" y="398713"/>
                </a:lnTo>
                <a:lnTo>
                  <a:pt x="0" y="39871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13" name="TextBox 13"/>
          <p:cNvSpPr txBox="1"/>
          <p:nvPr/>
        </p:nvSpPr>
        <p:spPr>
          <a:xfrm>
            <a:off x="1861061" y="4763657"/>
            <a:ext cx="15826229" cy="976630"/>
          </a:xfrm>
          <a:prstGeom prst="rect">
            <a:avLst/>
          </a:prstGeom>
        </p:spPr>
        <p:txBody>
          <a:bodyPr lIns="0" tIns="0" rIns="0" bIns="0" rtlCol="0" anchor="t">
            <a:spAutoFit/>
          </a:bodyPr>
          <a:lstStyle/>
          <a:p>
            <a:pPr algn="l">
              <a:lnSpc>
                <a:spcPts val="3919"/>
              </a:lnSpc>
              <a:spcBef>
                <a:spcPct val="0"/>
              </a:spcBef>
            </a:pPr>
            <a:r>
              <a:rPr lang="en-US" sz="2799">
                <a:solidFill>
                  <a:srgbClr val="192689"/>
                </a:solidFill>
                <a:latin typeface="Canva Sans"/>
                <a:ea typeface="Canva Sans"/>
                <a:cs typeface="Canva Sans"/>
                <a:sym typeface="Canva Sans"/>
              </a:rPr>
              <a:t>In other words, a sale in which a family member sells a property to another family member for $1 would NOT be considered an arms-length sale</a:t>
            </a:r>
          </a:p>
        </p:txBody>
      </p:sp>
      <p:sp>
        <p:nvSpPr>
          <p:cNvPr id="14" name="Freeform 14"/>
          <p:cNvSpPr/>
          <p:nvPr/>
        </p:nvSpPr>
        <p:spPr>
          <a:xfrm>
            <a:off x="1028700" y="6268040"/>
            <a:ext cx="453083" cy="398713"/>
          </a:xfrm>
          <a:custGeom>
            <a:avLst/>
            <a:gdLst/>
            <a:ahLst/>
            <a:cxnLst/>
            <a:rect l="l" t="t" r="r" b="b"/>
            <a:pathLst>
              <a:path w="453083" h="398713">
                <a:moveTo>
                  <a:pt x="0" y="0"/>
                </a:moveTo>
                <a:lnTo>
                  <a:pt x="453083" y="0"/>
                </a:lnTo>
                <a:lnTo>
                  <a:pt x="453083" y="398712"/>
                </a:lnTo>
                <a:lnTo>
                  <a:pt x="0" y="39871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15" name="TextBox 15"/>
          <p:cNvSpPr txBox="1"/>
          <p:nvPr/>
        </p:nvSpPr>
        <p:spPr>
          <a:xfrm>
            <a:off x="1861061" y="6140337"/>
            <a:ext cx="15826229" cy="976630"/>
          </a:xfrm>
          <a:prstGeom prst="rect">
            <a:avLst/>
          </a:prstGeom>
        </p:spPr>
        <p:txBody>
          <a:bodyPr lIns="0" tIns="0" rIns="0" bIns="0" rtlCol="0" anchor="t">
            <a:spAutoFit/>
          </a:bodyPr>
          <a:lstStyle/>
          <a:p>
            <a:pPr algn="l">
              <a:lnSpc>
                <a:spcPts val="3919"/>
              </a:lnSpc>
              <a:spcBef>
                <a:spcPct val="0"/>
              </a:spcBef>
            </a:pPr>
            <a:r>
              <a:rPr lang="en-US" sz="2799" dirty="0">
                <a:solidFill>
                  <a:srgbClr val="192689"/>
                </a:solidFill>
                <a:latin typeface="Canva Sans"/>
                <a:ea typeface="Canva Sans"/>
                <a:cs typeface="Canva Sans"/>
                <a:sym typeface="Canva Sans"/>
              </a:rPr>
              <a:t>Sales such as this are not considered valid for the purposes of a Property Value Update and thus are not included in the recalculation of property values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14300" y="112281"/>
            <a:ext cx="18026858" cy="9979818"/>
            <a:chOff x="0" y="0"/>
            <a:chExt cx="10321336" cy="5713977"/>
          </a:xfrm>
        </p:grpSpPr>
        <p:sp>
          <p:nvSpPr>
            <p:cNvPr id="3" name="Freeform 3"/>
            <p:cNvSpPr/>
            <p:nvPr/>
          </p:nvSpPr>
          <p:spPr>
            <a:xfrm>
              <a:off x="0" y="0"/>
              <a:ext cx="10321336" cy="5713977"/>
            </a:xfrm>
            <a:custGeom>
              <a:avLst/>
              <a:gdLst/>
              <a:ahLst/>
              <a:cxnLst/>
              <a:rect l="l" t="t" r="r" b="b"/>
              <a:pathLst>
                <a:path w="10321336" h="5713977">
                  <a:moveTo>
                    <a:pt x="16749" y="0"/>
                  </a:moveTo>
                  <a:lnTo>
                    <a:pt x="10304587" y="0"/>
                  </a:lnTo>
                  <a:cubicBezTo>
                    <a:pt x="10309029" y="0"/>
                    <a:pt x="10313289" y="1765"/>
                    <a:pt x="10316430" y="4906"/>
                  </a:cubicBezTo>
                  <a:cubicBezTo>
                    <a:pt x="10319571" y="8047"/>
                    <a:pt x="10321336" y="12307"/>
                    <a:pt x="10321336" y="16749"/>
                  </a:cubicBezTo>
                  <a:lnTo>
                    <a:pt x="10321336" y="5697228"/>
                  </a:lnTo>
                  <a:cubicBezTo>
                    <a:pt x="10321336" y="5701670"/>
                    <a:pt x="10319571" y="5705930"/>
                    <a:pt x="10316430" y="5709072"/>
                  </a:cubicBezTo>
                  <a:cubicBezTo>
                    <a:pt x="10313289" y="5712213"/>
                    <a:pt x="10309029" y="5713977"/>
                    <a:pt x="10304587" y="5713977"/>
                  </a:cubicBezTo>
                  <a:lnTo>
                    <a:pt x="16749" y="5713977"/>
                  </a:lnTo>
                  <a:cubicBezTo>
                    <a:pt x="12307" y="5713977"/>
                    <a:pt x="8047" y="5712213"/>
                    <a:pt x="4906" y="5709072"/>
                  </a:cubicBezTo>
                  <a:cubicBezTo>
                    <a:pt x="1765" y="5705930"/>
                    <a:pt x="0" y="5701670"/>
                    <a:pt x="0" y="5697228"/>
                  </a:cubicBezTo>
                  <a:lnTo>
                    <a:pt x="0" y="16749"/>
                  </a:lnTo>
                  <a:cubicBezTo>
                    <a:pt x="0" y="12307"/>
                    <a:pt x="1765" y="8047"/>
                    <a:pt x="4906" y="4906"/>
                  </a:cubicBezTo>
                  <a:cubicBezTo>
                    <a:pt x="8047" y="1765"/>
                    <a:pt x="12307" y="0"/>
                    <a:pt x="16749" y="0"/>
                  </a:cubicBezTo>
                  <a:close/>
                </a:path>
              </a:pathLst>
            </a:custGeom>
            <a:solidFill>
              <a:srgbClr val="000000">
                <a:alpha val="0"/>
              </a:srgbClr>
            </a:solidFill>
            <a:ln w="333375" cap="rnd">
              <a:solidFill>
                <a:srgbClr val="F7674A"/>
              </a:solidFill>
              <a:prstDash val="solid"/>
              <a:round/>
            </a:ln>
          </p:spPr>
          <p:txBody>
            <a:bodyPr/>
            <a:lstStyle/>
            <a:p>
              <a:endParaRPr lang="en-US"/>
            </a:p>
          </p:txBody>
        </p:sp>
        <p:sp>
          <p:nvSpPr>
            <p:cNvPr id="4" name="TextBox 4"/>
            <p:cNvSpPr txBox="1"/>
            <p:nvPr/>
          </p:nvSpPr>
          <p:spPr>
            <a:xfrm>
              <a:off x="0" y="-9525"/>
              <a:ext cx="10321336" cy="5723502"/>
            </a:xfrm>
            <a:prstGeom prst="rect">
              <a:avLst/>
            </a:prstGeom>
          </p:spPr>
          <p:txBody>
            <a:bodyPr lIns="50800" tIns="50800" rIns="50800" bIns="50800" rtlCol="0" anchor="ctr"/>
            <a:lstStyle/>
            <a:p>
              <a:pPr algn="ctr">
                <a:lnSpc>
                  <a:spcPts val="700"/>
                </a:lnSpc>
                <a:spcBef>
                  <a:spcPct val="0"/>
                </a:spcBef>
              </a:pPr>
              <a:endParaRPr/>
            </a:p>
            <a:p>
              <a:pPr algn="ctr">
                <a:lnSpc>
                  <a:spcPts val="700"/>
                </a:lnSpc>
                <a:spcBef>
                  <a:spcPct val="0"/>
                </a:spcBef>
              </a:pPr>
              <a:endParaRPr/>
            </a:p>
          </p:txBody>
        </p:sp>
      </p:grpSp>
      <p:sp>
        <p:nvSpPr>
          <p:cNvPr id="5" name="Freeform 5"/>
          <p:cNvSpPr/>
          <p:nvPr/>
        </p:nvSpPr>
        <p:spPr>
          <a:xfrm>
            <a:off x="334530" y="8122906"/>
            <a:ext cx="1970807" cy="1920641"/>
          </a:xfrm>
          <a:custGeom>
            <a:avLst/>
            <a:gdLst/>
            <a:ahLst/>
            <a:cxnLst/>
            <a:rect l="l" t="t" r="r" b="b"/>
            <a:pathLst>
              <a:path w="1970807" h="1920641">
                <a:moveTo>
                  <a:pt x="0" y="0"/>
                </a:moveTo>
                <a:lnTo>
                  <a:pt x="1970807" y="0"/>
                </a:lnTo>
                <a:lnTo>
                  <a:pt x="1970807" y="1920641"/>
                </a:lnTo>
                <a:lnTo>
                  <a:pt x="0" y="192064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6" name="Freeform 6"/>
          <p:cNvSpPr/>
          <p:nvPr/>
        </p:nvSpPr>
        <p:spPr>
          <a:xfrm>
            <a:off x="2305337" y="9021493"/>
            <a:ext cx="3020850" cy="1022054"/>
          </a:xfrm>
          <a:custGeom>
            <a:avLst/>
            <a:gdLst/>
            <a:ahLst/>
            <a:cxnLst/>
            <a:rect l="l" t="t" r="r" b="b"/>
            <a:pathLst>
              <a:path w="3020850" h="1022054">
                <a:moveTo>
                  <a:pt x="0" y="0"/>
                </a:moveTo>
                <a:lnTo>
                  <a:pt x="3020850" y="0"/>
                </a:lnTo>
                <a:lnTo>
                  <a:pt x="3020850" y="1022054"/>
                </a:lnTo>
                <a:lnTo>
                  <a:pt x="0" y="102205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7" name="TextBox 7"/>
          <p:cNvSpPr txBox="1"/>
          <p:nvPr/>
        </p:nvSpPr>
        <p:spPr>
          <a:xfrm>
            <a:off x="2679183" y="9126832"/>
            <a:ext cx="2273157" cy="763750"/>
          </a:xfrm>
          <a:prstGeom prst="rect">
            <a:avLst/>
          </a:prstGeom>
        </p:spPr>
        <p:txBody>
          <a:bodyPr lIns="0" tIns="0" rIns="0" bIns="0" rtlCol="0" anchor="t">
            <a:spAutoFit/>
          </a:bodyPr>
          <a:lstStyle/>
          <a:p>
            <a:pPr algn="ctr">
              <a:lnSpc>
                <a:spcPts val="3096"/>
              </a:lnSpc>
            </a:pPr>
            <a:r>
              <a:rPr lang="en-US" sz="2211">
                <a:solidFill>
                  <a:srgbClr val="192689"/>
                </a:solidFill>
                <a:latin typeface="League Spartan"/>
                <a:ea typeface="League Spartan"/>
                <a:cs typeface="League Spartan"/>
                <a:sym typeface="League Spartan"/>
              </a:rPr>
              <a:t>KNOW YOUR</a:t>
            </a:r>
          </a:p>
          <a:p>
            <a:pPr algn="ctr">
              <a:lnSpc>
                <a:spcPts val="3096"/>
              </a:lnSpc>
              <a:spcBef>
                <a:spcPct val="0"/>
              </a:spcBef>
            </a:pPr>
            <a:r>
              <a:rPr lang="en-US" sz="2211">
                <a:solidFill>
                  <a:srgbClr val="192689"/>
                </a:solidFill>
                <a:latin typeface="League Spartan"/>
                <a:ea typeface="League Spartan"/>
                <a:cs typeface="League Spartan"/>
                <a:sym typeface="League Spartan"/>
              </a:rPr>
              <a:t>HOME VALUE!</a:t>
            </a:r>
          </a:p>
        </p:txBody>
      </p:sp>
      <p:sp>
        <p:nvSpPr>
          <p:cNvPr id="8" name="Freeform 8"/>
          <p:cNvSpPr/>
          <p:nvPr/>
        </p:nvSpPr>
        <p:spPr>
          <a:xfrm>
            <a:off x="15344930" y="8283749"/>
            <a:ext cx="2342359" cy="1366376"/>
          </a:xfrm>
          <a:custGeom>
            <a:avLst/>
            <a:gdLst/>
            <a:ahLst/>
            <a:cxnLst/>
            <a:rect l="l" t="t" r="r" b="b"/>
            <a:pathLst>
              <a:path w="2342359" h="1366376">
                <a:moveTo>
                  <a:pt x="0" y="0"/>
                </a:moveTo>
                <a:lnTo>
                  <a:pt x="2342360" y="0"/>
                </a:lnTo>
                <a:lnTo>
                  <a:pt x="2342360" y="1366376"/>
                </a:lnTo>
                <a:lnTo>
                  <a:pt x="0" y="1366376"/>
                </a:lnTo>
                <a:lnTo>
                  <a:pt x="0" y="0"/>
                </a:lnTo>
                <a:close/>
              </a:path>
            </a:pathLst>
          </a:custGeom>
          <a:blipFill>
            <a:blip r:embed="rId6"/>
            <a:stretch>
              <a:fillRect/>
            </a:stretch>
          </a:blipFill>
        </p:spPr>
        <p:txBody>
          <a:bodyPr/>
          <a:lstStyle/>
          <a:p>
            <a:endParaRPr lang="en-US"/>
          </a:p>
        </p:txBody>
      </p:sp>
      <p:sp>
        <p:nvSpPr>
          <p:cNvPr id="9" name="TextBox 9"/>
          <p:cNvSpPr txBox="1"/>
          <p:nvPr/>
        </p:nvSpPr>
        <p:spPr>
          <a:xfrm>
            <a:off x="1028700" y="933450"/>
            <a:ext cx="16753168" cy="821055"/>
          </a:xfrm>
          <a:prstGeom prst="rect">
            <a:avLst/>
          </a:prstGeom>
        </p:spPr>
        <p:txBody>
          <a:bodyPr lIns="0" tIns="0" rIns="0" bIns="0" rtlCol="0" anchor="t">
            <a:spAutoFit/>
          </a:bodyPr>
          <a:lstStyle/>
          <a:p>
            <a:pPr algn="l">
              <a:lnSpc>
                <a:spcPts val="6719"/>
              </a:lnSpc>
              <a:spcBef>
                <a:spcPct val="0"/>
              </a:spcBef>
            </a:pPr>
            <a:r>
              <a:rPr lang="en-US" sz="4800">
                <a:solidFill>
                  <a:srgbClr val="192689"/>
                </a:solidFill>
                <a:latin typeface="League Spartan"/>
                <a:ea typeface="League Spartan"/>
                <a:cs typeface="League Spartan"/>
                <a:sym typeface="League Spartan"/>
              </a:rPr>
              <a:t>When Does All This Happen?</a:t>
            </a:r>
          </a:p>
        </p:txBody>
      </p:sp>
      <p:sp>
        <p:nvSpPr>
          <p:cNvPr id="10" name="Freeform 10"/>
          <p:cNvSpPr/>
          <p:nvPr/>
        </p:nvSpPr>
        <p:spPr>
          <a:xfrm>
            <a:off x="1692892" y="2208676"/>
            <a:ext cx="2851896" cy="964892"/>
          </a:xfrm>
          <a:custGeom>
            <a:avLst/>
            <a:gdLst/>
            <a:ahLst/>
            <a:cxnLst/>
            <a:rect l="l" t="t" r="r" b="b"/>
            <a:pathLst>
              <a:path w="2851896" h="964892">
                <a:moveTo>
                  <a:pt x="0" y="0"/>
                </a:moveTo>
                <a:lnTo>
                  <a:pt x="2851897" y="0"/>
                </a:lnTo>
                <a:lnTo>
                  <a:pt x="2851897" y="964891"/>
                </a:lnTo>
                <a:lnTo>
                  <a:pt x="0" y="964891"/>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11" name="TextBox 11"/>
          <p:cNvSpPr txBox="1"/>
          <p:nvPr/>
        </p:nvSpPr>
        <p:spPr>
          <a:xfrm>
            <a:off x="2045830" y="2305460"/>
            <a:ext cx="2146021" cy="731955"/>
          </a:xfrm>
          <a:prstGeom prst="rect">
            <a:avLst/>
          </a:prstGeom>
        </p:spPr>
        <p:txBody>
          <a:bodyPr lIns="0" tIns="0" rIns="0" bIns="0" rtlCol="0" anchor="t">
            <a:spAutoFit/>
          </a:bodyPr>
          <a:lstStyle/>
          <a:p>
            <a:pPr algn="ctr">
              <a:lnSpc>
                <a:spcPts val="2923"/>
              </a:lnSpc>
              <a:spcBef>
                <a:spcPct val="0"/>
              </a:spcBef>
            </a:pPr>
            <a:r>
              <a:rPr lang="en-US" sz="2088">
                <a:solidFill>
                  <a:srgbClr val="FFFFFF"/>
                </a:solidFill>
                <a:latin typeface="League Spartan"/>
                <a:ea typeface="League Spartan"/>
                <a:cs typeface="League Spartan"/>
                <a:sym typeface="League Spartan"/>
              </a:rPr>
              <a:t>January 1 2026</a:t>
            </a:r>
          </a:p>
        </p:txBody>
      </p:sp>
      <p:sp>
        <p:nvSpPr>
          <p:cNvPr id="12" name="Freeform 12"/>
          <p:cNvSpPr/>
          <p:nvPr/>
        </p:nvSpPr>
        <p:spPr>
          <a:xfrm>
            <a:off x="1692892" y="3422000"/>
            <a:ext cx="2851896" cy="964892"/>
          </a:xfrm>
          <a:custGeom>
            <a:avLst/>
            <a:gdLst/>
            <a:ahLst/>
            <a:cxnLst/>
            <a:rect l="l" t="t" r="r" b="b"/>
            <a:pathLst>
              <a:path w="2851896" h="964892">
                <a:moveTo>
                  <a:pt x="0" y="0"/>
                </a:moveTo>
                <a:lnTo>
                  <a:pt x="2851897" y="0"/>
                </a:lnTo>
                <a:lnTo>
                  <a:pt x="2851897" y="964891"/>
                </a:lnTo>
                <a:lnTo>
                  <a:pt x="0" y="964891"/>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13" name="TextBox 13"/>
          <p:cNvSpPr txBox="1"/>
          <p:nvPr/>
        </p:nvSpPr>
        <p:spPr>
          <a:xfrm>
            <a:off x="2045830" y="3518784"/>
            <a:ext cx="2146021" cy="731955"/>
          </a:xfrm>
          <a:prstGeom prst="rect">
            <a:avLst/>
          </a:prstGeom>
        </p:spPr>
        <p:txBody>
          <a:bodyPr lIns="0" tIns="0" rIns="0" bIns="0" rtlCol="0" anchor="t">
            <a:spAutoFit/>
          </a:bodyPr>
          <a:lstStyle/>
          <a:p>
            <a:pPr algn="ctr">
              <a:lnSpc>
                <a:spcPts val="2923"/>
              </a:lnSpc>
            </a:pPr>
            <a:r>
              <a:rPr lang="en-US" sz="2088">
                <a:solidFill>
                  <a:srgbClr val="FFFFFF"/>
                </a:solidFill>
                <a:latin typeface="League Spartan"/>
                <a:ea typeface="League Spartan"/>
                <a:cs typeface="League Spartan"/>
                <a:sym typeface="League Spartan"/>
              </a:rPr>
              <a:t>March</a:t>
            </a:r>
          </a:p>
          <a:p>
            <a:pPr algn="ctr">
              <a:lnSpc>
                <a:spcPts val="2923"/>
              </a:lnSpc>
              <a:spcBef>
                <a:spcPct val="0"/>
              </a:spcBef>
            </a:pPr>
            <a:r>
              <a:rPr lang="en-US" sz="2088">
                <a:solidFill>
                  <a:srgbClr val="FFFFFF"/>
                </a:solidFill>
                <a:latin typeface="League Spartan"/>
                <a:ea typeface="League Spartan"/>
                <a:cs typeface="League Spartan"/>
                <a:sym typeface="League Spartan"/>
              </a:rPr>
              <a:t>2026</a:t>
            </a:r>
          </a:p>
        </p:txBody>
      </p:sp>
      <p:sp>
        <p:nvSpPr>
          <p:cNvPr id="14" name="Freeform 14"/>
          <p:cNvSpPr/>
          <p:nvPr/>
        </p:nvSpPr>
        <p:spPr>
          <a:xfrm>
            <a:off x="1692892" y="4638675"/>
            <a:ext cx="2851896" cy="964892"/>
          </a:xfrm>
          <a:custGeom>
            <a:avLst/>
            <a:gdLst/>
            <a:ahLst/>
            <a:cxnLst/>
            <a:rect l="l" t="t" r="r" b="b"/>
            <a:pathLst>
              <a:path w="2851896" h="964892">
                <a:moveTo>
                  <a:pt x="0" y="0"/>
                </a:moveTo>
                <a:lnTo>
                  <a:pt x="2851897" y="0"/>
                </a:lnTo>
                <a:lnTo>
                  <a:pt x="2851897" y="964891"/>
                </a:lnTo>
                <a:lnTo>
                  <a:pt x="0" y="964891"/>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15" name="TextBox 15"/>
          <p:cNvSpPr txBox="1"/>
          <p:nvPr/>
        </p:nvSpPr>
        <p:spPr>
          <a:xfrm>
            <a:off x="2045830" y="4735459"/>
            <a:ext cx="2146021" cy="731955"/>
          </a:xfrm>
          <a:prstGeom prst="rect">
            <a:avLst/>
          </a:prstGeom>
        </p:spPr>
        <p:txBody>
          <a:bodyPr lIns="0" tIns="0" rIns="0" bIns="0" rtlCol="0" anchor="t">
            <a:spAutoFit/>
          </a:bodyPr>
          <a:lstStyle/>
          <a:p>
            <a:pPr algn="ctr">
              <a:lnSpc>
                <a:spcPts val="2923"/>
              </a:lnSpc>
            </a:pPr>
            <a:r>
              <a:rPr lang="en-US" sz="2088">
                <a:solidFill>
                  <a:srgbClr val="FFFFFF"/>
                </a:solidFill>
                <a:latin typeface="League Spartan"/>
                <a:ea typeface="League Spartan"/>
                <a:cs typeface="League Spartan"/>
                <a:sym typeface="League Spartan"/>
              </a:rPr>
              <a:t>April</a:t>
            </a:r>
          </a:p>
          <a:p>
            <a:pPr algn="ctr">
              <a:lnSpc>
                <a:spcPts val="2923"/>
              </a:lnSpc>
              <a:spcBef>
                <a:spcPct val="0"/>
              </a:spcBef>
            </a:pPr>
            <a:r>
              <a:rPr lang="en-US" sz="2088">
                <a:solidFill>
                  <a:srgbClr val="FFFFFF"/>
                </a:solidFill>
                <a:latin typeface="League Spartan"/>
                <a:ea typeface="League Spartan"/>
                <a:cs typeface="League Spartan"/>
                <a:sym typeface="League Spartan"/>
              </a:rPr>
              <a:t>2026</a:t>
            </a:r>
          </a:p>
        </p:txBody>
      </p:sp>
      <p:sp>
        <p:nvSpPr>
          <p:cNvPr id="16" name="Freeform 16"/>
          <p:cNvSpPr/>
          <p:nvPr/>
        </p:nvSpPr>
        <p:spPr>
          <a:xfrm>
            <a:off x="1692892" y="5851999"/>
            <a:ext cx="2851896" cy="964892"/>
          </a:xfrm>
          <a:custGeom>
            <a:avLst/>
            <a:gdLst/>
            <a:ahLst/>
            <a:cxnLst/>
            <a:rect l="l" t="t" r="r" b="b"/>
            <a:pathLst>
              <a:path w="2851896" h="964892">
                <a:moveTo>
                  <a:pt x="0" y="0"/>
                </a:moveTo>
                <a:lnTo>
                  <a:pt x="2851897" y="0"/>
                </a:lnTo>
                <a:lnTo>
                  <a:pt x="2851897" y="964891"/>
                </a:lnTo>
                <a:lnTo>
                  <a:pt x="0" y="964891"/>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17" name="TextBox 17"/>
          <p:cNvSpPr txBox="1"/>
          <p:nvPr/>
        </p:nvSpPr>
        <p:spPr>
          <a:xfrm>
            <a:off x="2045830" y="5948783"/>
            <a:ext cx="2146021" cy="731955"/>
          </a:xfrm>
          <a:prstGeom prst="rect">
            <a:avLst/>
          </a:prstGeom>
        </p:spPr>
        <p:txBody>
          <a:bodyPr lIns="0" tIns="0" rIns="0" bIns="0" rtlCol="0" anchor="t">
            <a:spAutoFit/>
          </a:bodyPr>
          <a:lstStyle/>
          <a:p>
            <a:pPr algn="ctr">
              <a:lnSpc>
                <a:spcPts val="2923"/>
              </a:lnSpc>
            </a:pPr>
            <a:r>
              <a:rPr lang="en-US" sz="2088">
                <a:solidFill>
                  <a:srgbClr val="FFFFFF"/>
                </a:solidFill>
                <a:latin typeface="League Spartan"/>
                <a:ea typeface="League Spartan"/>
                <a:cs typeface="League Spartan"/>
                <a:sym typeface="League Spartan"/>
              </a:rPr>
              <a:t>May - June</a:t>
            </a:r>
          </a:p>
          <a:p>
            <a:pPr algn="ctr">
              <a:lnSpc>
                <a:spcPts val="2923"/>
              </a:lnSpc>
              <a:spcBef>
                <a:spcPct val="0"/>
              </a:spcBef>
            </a:pPr>
            <a:r>
              <a:rPr lang="en-US" sz="2088">
                <a:solidFill>
                  <a:srgbClr val="FFFFFF"/>
                </a:solidFill>
                <a:latin typeface="League Spartan"/>
                <a:ea typeface="League Spartan"/>
                <a:cs typeface="League Spartan"/>
                <a:sym typeface="League Spartan"/>
              </a:rPr>
              <a:t>2026</a:t>
            </a:r>
          </a:p>
        </p:txBody>
      </p:sp>
      <p:sp>
        <p:nvSpPr>
          <p:cNvPr id="18" name="Freeform 18"/>
          <p:cNvSpPr/>
          <p:nvPr/>
        </p:nvSpPr>
        <p:spPr>
          <a:xfrm>
            <a:off x="1692892" y="7064540"/>
            <a:ext cx="2851896" cy="964892"/>
          </a:xfrm>
          <a:custGeom>
            <a:avLst/>
            <a:gdLst/>
            <a:ahLst/>
            <a:cxnLst/>
            <a:rect l="l" t="t" r="r" b="b"/>
            <a:pathLst>
              <a:path w="2851896" h="964892">
                <a:moveTo>
                  <a:pt x="0" y="0"/>
                </a:moveTo>
                <a:lnTo>
                  <a:pt x="2851897" y="0"/>
                </a:lnTo>
                <a:lnTo>
                  <a:pt x="2851897" y="964892"/>
                </a:lnTo>
                <a:lnTo>
                  <a:pt x="0" y="96489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19" name="TextBox 19"/>
          <p:cNvSpPr txBox="1"/>
          <p:nvPr/>
        </p:nvSpPr>
        <p:spPr>
          <a:xfrm>
            <a:off x="1862132" y="7161325"/>
            <a:ext cx="2589958" cy="731955"/>
          </a:xfrm>
          <a:prstGeom prst="rect">
            <a:avLst/>
          </a:prstGeom>
        </p:spPr>
        <p:txBody>
          <a:bodyPr lIns="0" tIns="0" rIns="0" bIns="0" rtlCol="0" anchor="t">
            <a:spAutoFit/>
          </a:bodyPr>
          <a:lstStyle/>
          <a:p>
            <a:pPr algn="ctr">
              <a:lnSpc>
                <a:spcPts val="2923"/>
              </a:lnSpc>
            </a:pPr>
            <a:r>
              <a:rPr lang="en-US" sz="2088">
                <a:solidFill>
                  <a:srgbClr val="FFFFFF"/>
                </a:solidFill>
                <a:latin typeface="League Spartan"/>
                <a:ea typeface="League Spartan"/>
                <a:cs typeface="League Spartan"/>
                <a:sym typeface="League Spartan"/>
              </a:rPr>
              <a:t>July - September</a:t>
            </a:r>
          </a:p>
          <a:p>
            <a:pPr algn="ctr">
              <a:lnSpc>
                <a:spcPts val="2923"/>
              </a:lnSpc>
              <a:spcBef>
                <a:spcPct val="0"/>
              </a:spcBef>
            </a:pPr>
            <a:r>
              <a:rPr lang="en-US" sz="2088">
                <a:solidFill>
                  <a:srgbClr val="FFFFFF"/>
                </a:solidFill>
                <a:latin typeface="League Spartan"/>
                <a:ea typeface="League Spartan"/>
                <a:cs typeface="League Spartan"/>
                <a:sym typeface="League Spartan"/>
              </a:rPr>
              <a:t>2026</a:t>
            </a:r>
          </a:p>
        </p:txBody>
      </p:sp>
      <p:sp>
        <p:nvSpPr>
          <p:cNvPr id="20" name="TextBox 20"/>
          <p:cNvSpPr txBox="1"/>
          <p:nvPr/>
        </p:nvSpPr>
        <p:spPr>
          <a:xfrm>
            <a:off x="4722718" y="2314985"/>
            <a:ext cx="10792642" cy="763270"/>
          </a:xfrm>
          <a:prstGeom prst="rect">
            <a:avLst/>
          </a:prstGeom>
        </p:spPr>
        <p:txBody>
          <a:bodyPr lIns="0" tIns="0" rIns="0" bIns="0" rtlCol="0" anchor="t">
            <a:spAutoFit/>
          </a:bodyPr>
          <a:lstStyle/>
          <a:p>
            <a:pPr algn="l">
              <a:lnSpc>
                <a:spcPts val="3080"/>
              </a:lnSpc>
              <a:spcBef>
                <a:spcPct val="0"/>
              </a:spcBef>
            </a:pPr>
            <a:r>
              <a:rPr lang="en-US" sz="2200">
                <a:solidFill>
                  <a:srgbClr val="192689"/>
                </a:solidFill>
                <a:latin typeface="Canva Sans"/>
                <a:ea typeface="Canva Sans"/>
                <a:cs typeface="Canva Sans"/>
                <a:sym typeface="Canva Sans"/>
              </a:rPr>
              <a:t>Franklin County Auditor’s Office collects sales data from preceding three years up to this date</a:t>
            </a:r>
          </a:p>
        </p:txBody>
      </p:sp>
      <p:sp>
        <p:nvSpPr>
          <p:cNvPr id="21" name="TextBox 21"/>
          <p:cNvSpPr txBox="1"/>
          <p:nvPr/>
        </p:nvSpPr>
        <p:spPr>
          <a:xfrm>
            <a:off x="4722718" y="3687276"/>
            <a:ext cx="10792642" cy="372745"/>
          </a:xfrm>
          <a:prstGeom prst="rect">
            <a:avLst/>
          </a:prstGeom>
        </p:spPr>
        <p:txBody>
          <a:bodyPr lIns="0" tIns="0" rIns="0" bIns="0" rtlCol="0" anchor="t">
            <a:spAutoFit/>
          </a:bodyPr>
          <a:lstStyle/>
          <a:p>
            <a:pPr algn="l">
              <a:lnSpc>
                <a:spcPts val="3080"/>
              </a:lnSpc>
              <a:spcBef>
                <a:spcPct val="0"/>
              </a:spcBef>
            </a:pPr>
            <a:r>
              <a:rPr lang="en-US" sz="2200">
                <a:solidFill>
                  <a:srgbClr val="192689"/>
                </a:solidFill>
                <a:latin typeface="Canva Sans"/>
                <a:ea typeface="Canva Sans"/>
                <a:cs typeface="Canva Sans"/>
                <a:sym typeface="Canva Sans"/>
              </a:rPr>
              <a:t>FCAO prepares to submit tentative values to Department of Taxation</a:t>
            </a:r>
          </a:p>
        </p:txBody>
      </p:sp>
      <p:sp>
        <p:nvSpPr>
          <p:cNvPr id="22" name="TextBox 22"/>
          <p:cNvSpPr txBox="1"/>
          <p:nvPr/>
        </p:nvSpPr>
        <p:spPr>
          <a:xfrm>
            <a:off x="4722718" y="4698530"/>
            <a:ext cx="10792642" cy="372745"/>
          </a:xfrm>
          <a:prstGeom prst="rect">
            <a:avLst/>
          </a:prstGeom>
        </p:spPr>
        <p:txBody>
          <a:bodyPr lIns="0" tIns="0" rIns="0" bIns="0" rtlCol="0" anchor="t">
            <a:spAutoFit/>
          </a:bodyPr>
          <a:lstStyle/>
          <a:p>
            <a:pPr algn="l">
              <a:lnSpc>
                <a:spcPts val="3080"/>
              </a:lnSpc>
              <a:spcBef>
                <a:spcPct val="0"/>
              </a:spcBef>
            </a:pPr>
            <a:r>
              <a:rPr lang="en-US" sz="2200">
                <a:solidFill>
                  <a:srgbClr val="192689"/>
                </a:solidFill>
                <a:latin typeface="Canva Sans"/>
                <a:ea typeface="Canva Sans"/>
                <a:cs typeface="Canva Sans"/>
                <a:sym typeface="Canva Sans"/>
              </a:rPr>
              <a:t>FCAO submits tentative values to Department of Taxation for approval</a:t>
            </a:r>
          </a:p>
        </p:txBody>
      </p:sp>
      <p:sp>
        <p:nvSpPr>
          <p:cNvPr id="23" name="TextBox 23"/>
          <p:cNvSpPr txBox="1"/>
          <p:nvPr/>
        </p:nvSpPr>
        <p:spPr>
          <a:xfrm>
            <a:off x="4722718" y="5907725"/>
            <a:ext cx="10792642" cy="763270"/>
          </a:xfrm>
          <a:prstGeom prst="rect">
            <a:avLst/>
          </a:prstGeom>
        </p:spPr>
        <p:txBody>
          <a:bodyPr lIns="0" tIns="0" rIns="0" bIns="0" rtlCol="0" anchor="t">
            <a:spAutoFit/>
          </a:bodyPr>
          <a:lstStyle/>
          <a:p>
            <a:pPr algn="l">
              <a:lnSpc>
                <a:spcPts val="3080"/>
              </a:lnSpc>
              <a:spcBef>
                <a:spcPct val="0"/>
              </a:spcBef>
            </a:pPr>
            <a:r>
              <a:rPr lang="en-US" sz="2200">
                <a:solidFill>
                  <a:srgbClr val="192689"/>
                </a:solidFill>
                <a:latin typeface="Canva Sans"/>
                <a:ea typeface="Canva Sans"/>
                <a:cs typeface="Canva Sans"/>
                <a:sym typeface="Canva Sans"/>
              </a:rPr>
              <a:t>FCAO receives approval of values from Taxation, prepares to send letters containing tentative property values to all Franklin County property owners</a:t>
            </a:r>
          </a:p>
        </p:txBody>
      </p:sp>
      <p:sp>
        <p:nvSpPr>
          <p:cNvPr id="24" name="TextBox 24"/>
          <p:cNvSpPr txBox="1"/>
          <p:nvPr/>
        </p:nvSpPr>
        <p:spPr>
          <a:xfrm>
            <a:off x="4722718" y="7120266"/>
            <a:ext cx="10792642" cy="1544320"/>
          </a:xfrm>
          <a:prstGeom prst="rect">
            <a:avLst/>
          </a:prstGeom>
        </p:spPr>
        <p:txBody>
          <a:bodyPr lIns="0" tIns="0" rIns="0" bIns="0" rtlCol="0" anchor="t">
            <a:spAutoFit/>
          </a:bodyPr>
          <a:lstStyle/>
          <a:p>
            <a:pPr algn="l">
              <a:lnSpc>
                <a:spcPts val="3080"/>
              </a:lnSpc>
              <a:spcBef>
                <a:spcPct val="0"/>
              </a:spcBef>
            </a:pPr>
            <a:r>
              <a:rPr lang="en-US" sz="2200">
                <a:solidFill>
                  <a:srgbClr val="192689"/>
                </a:solidFill>
                <a:latin typeface="Canva Sans"/>
                <a:ea typeface="Canva Sans"/>
                <a:cs typeface="Canva Sans"/>
                <a:sym typeface="Canva Sans"/>
              </a:rPr>
              <a:t>Property owners may schedule a time to speak virtually or in person with a member of the FCAO appraisal team at a Property Value Review session, should they feel their tentative values are inaccurate. For those who participate in a Property Value Review, final values will be mailed in December 2026.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14300" y="112281"/>
            <a:ext cx="18026858" cy="9979818"/>
            <a:chOff x="0" y="0"/>
            <a:chExt cx="10321336" cy="5713977"/>
          </a:xfrm>
        </p:grpSpPr>
        <p:sp>
          <p:nvSpPr>
            <p:cNvPr id="3" name="Freeform 3"/>
            <p:cNvSpPr/>
            <p:nvPr/>
          </p:nvSpPr>
          <p:spPr>
            <a:xfrm>
              <a:off x="0" y="0"/>
              <a:ext cx="10321336" cy="5713977"/>
            </a:xfrm>
            <a:custGeom>
              <a:avLst/>
              <a:gdLst/>
              <a:ahLst/>
              <a:cxnLst/>
              <a:rect l="l" t="t" r="r" b="b"/>
              <a:pathLst>
                <a:path w="10321336" h="5713977">
                  <a:moveTo>
                    <a:pt x="16749" y="0"/>
                  </a:moveTo>
                  <a:lnTo>
                    <a:pt x="10304587" y="0"/>
                  </a:lnTo>
                  <a:cubicBezTo>
                    <a:pt x="10309029" y="0"/>
                    <a:pt x="10313289" y="1765"/>
                    <a:pt x="10316430" y="4906"/>
                  </a:cubicBezTo>
                  <a:cubicBezTo>
                    <a:pt x="10319571" y="8047"/>
                    <a:pt x="10321336" y="12307"/>
                    <a:pt x="10321336" y="16749"/>
                  </a:cubicBezTo>
                  <a:lnTo>
                    <a:pt x="10321336" y="5697228"/>
                  </a:lnTo>
                  <a:cubicBezTo>
                    <a:pt x="10321336" y="5701670"/>
                    <a:pt x="10319571" y="5705930"/>
                    <a:pt x="10316430" y="5709072"/>
                  </a:cubicBezTo>
                  <a:cubicBezTo>
                    <a:pt x="10313289" y="5712213"/>
                    <a:pt x="10309029" y="5713977"/>
                    <a:pt x="10304587" y="5713977"/>
                  </a:cubicBezTo>
                  <a:lnTo>
                    <a:pt x="16749" y="5713977"/>
                  </a:lnTo>
                  <a:cubicBezTo>
                    <a:pt x="12307" y="5713977"/>
                    <a:pt x="8047" y="5712213"/>
                    <a:pt x="4906" y="5709072"/>
                  </a:cubicBezTo>
                  <a:cubicBezTo>
                    <a:pt x="1765" y="5705930"/>
                    <a:pt x="0" y="5701670"/>
                    <a:pt x="0" y="5697228"/>
                  </a:cubicBezTo>
                  <a:lnTo>
                    <a:pt x="0" y="16749"/>
                  </a:lnTo>
                  <a:cubicBezTo>
                    <a:pt x="0" y="12307"/>
                    <a:pt x="1765" y="8047"/>
                    <a:pt x="4906" y="4906"/>
                  </a:cubicBezTo>
                  <a:cubicBezTo>
                    <a:pt x="8047" y="1765"/>
                    <a:pt x="12307" y="0"/>
                    <a:pt x="16749" y="0"/>
                  </a:cubicBezTo>
                  <a:close/>
                </a:path>
              </a:pathLst>
            </a:custGeom>
            <a:solidFill>
              <a:srgbClr val="000000">
                <a:alpha val="0"/>
              </a:srgbClr>
            </a:solidFill>
            <a:ln w="333375" cap="rnd">
              <a:solidFill>
                <a:srgbClr val="F7674A"/>
              </a:solidFill>
              <a:prstDash val="solid"/>
              <a:round/>
            </a:ln>
          </p:spPr>
          <p:txBody>
            <a:bodyPr/>
            <a:lstStyle/>
            <a:p>
              <a:endParaRPr lang="en-US"/>
            </a:p>
          </p:txBody>
        </p:sp>
        <p:sp>
          <p:nvSpPr>
            <p:cNvPr id="4" name="TextBox 4"/>
            <p:cNvSpPr txBox="1"/>
            <p:nvPr/>
          </p:nvSpPr>
          <p:spPr>
            <a:xfrm>
              <a:off x="0" y="-9525"/>
              <a:ext cx="10321336" cy="5723502"/>
            </a:xfrm>
            <a:prstGeom prst="rect">
              <a:avLst/>
            </a:prstGeom>
          </p:spPr>
          <p:txBody>
            <a:bodyPr lIns="50800" tIns="50800" rIns="50800" bIns="50800" rtlCol="0" anchor="ctr"/>
            <a:lstStyle/>
            <a:p>
              <a:pPr algn="ctr">
                <a:lnSpc>
                  <a:spcPts val="839"/>
                </a:lnSpc>
                <a:spcBef>
                  <a:spcPct val="0"/>
                </a:spcBef>
              </a:pPr>
              <a:endParaRPr/>
            </a:p>
            <a:p>
              <a:pPr algn="ctr">
                <a:lnSpc>
                  <a:spcPts val="839"/>
                </a:lnSpc>
                <a:spcBef>
                  <a:spcPct val="0"/>
                </a:spcBef>
              </a:pPr>
              <a:endParaRPr/>
            </a:p>
          </p:txBody>
        </p:sp>
      </p:grpSp>
      <p:sp>
        <p:nvSpPr>
          <p:cNvPr id="5" name="Freeform 5"/>
          <p:cNvSpPr/>
          <p:nvPr/>
        </p:nvSpPr>
        <p:spPr>
          <a:xfrm>
            <a:off x="334530" y="8122906"/>
            <a:ext cx="1970807" cy="1920641"/>
          </a:xfrm>
          <a:custGeom>
            <a:avLst/>
            <a:gdLst/>
            <a:ahLst/>
            <a:cxnLst/>
            <a:rect l="l" t="t" r="r" b="b"/>
            <a:pathLst>
              <a:path w="1970807" h="1920641">
                <a:moveTo>
                  <a:pt x="0" y="0"/>
                </a:moveTo>
                <a:lnTo>
                  <a:pt x="1970807" y="0"/>
                </a:lnTo>
                <a:lnTo>
                  <a:pt x="1970807" y="1920641"/>
                </a:lnTo>
                <a:lnTo>
                  <a:pt x="0" y="192064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6" name="Freeform 6"/>
          <p:cNvSpPr/>
          <p:nvPr/>
        </p:nvSpPr>
        <p:spPr>
          <a:xfrm>
            <a:off x="2305337" y="9021493"/>
            <a:ext cx="3020850" cy="1022054"/>
          </a:xfrm>
          <a:custGeom>
            <a:avLst/>
            <a:gdLst/>
            <a:ahLst/>
            <a:cxnLst/>
            <a:rect l="l" t="t" r="r" b="b"/>
            <a:pathLst>
              <a:path w="3020850" h="1022054">
                <a:moveTo>
                  <a:pt x="0" y="0"/>
                </a:moveTo>
                <a:lnTo>
                  <a:pt x="3020850" y="0"/>
                </a:lnTo>
                <a:lnTo>
                  <a:pt x="3020850" y="1022054"/>
                </a:lnTo>
                <a:lnTo>
                  <a:pt x="0" y="102205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7" name="Freeform 7"/>
          <p:cNvSpPr/>
          <p:nvPr/>
        </p:nvSpPr>
        <p:spPr>
          <a:xfrm>
            <a:off x="15344930" y="8283749"/>
            <a:ext cx="2342359" cy="1366376"/>
          </a:xfrm>
          <a:custGeom>
            <a:avLst/>
            <a:gdLst/>
            <a:ahLst/>
            <a:cxnLst/>
            <a:rect l="l" t="t" r="r" b="b"/>
            <a:pathLst>
              <a:path w="2342359" h="1366376">
                <a:moveTo>
                  <a:pt x="0" y="0"/>
                </a:moveTo>
                <a:lnTo>
                  <a:pt x="2342360" y="0"/>
                </a:lnTo>
                <a:lnTo>
                  <a:pt x="2342360" y="1366376"/>
                </a:lnTo>
                <a:lnTo>
                  <a:pt x="0" y="1366376"/>
                </a:lnTo>
                <a:lnTo>
                  <a:pt x="0" y="0"/>
                </a:lnTo>
                <a:close/>
              </a:path>
            </a:pathLst>
          </a:custGeom>
          <a:blipFill>
            <a:blip r:embed="rId6"/>
            <a:stretch>
              <a:fillRect/>
            </a:stretch>
          </a:blipFill>
        </p:spPr>
        <p:txBody>
          <a:bodyPr/>
          <a:lstStyle/>
          <a:p>
            <a:endParaRPr lang="en-US"/>
          </a:p>
        </p:txBody>
      </p:sp>
      <p:sp>
        <p:nvSpPr>
          <p:cNvPr id="8" name="Freeform 8"/>
          <p:cNvSpPr/>
          <p:nvPr/>
        </p:nvSpPr>
        <p:spPr>
          <a:xfrm>
            <a:off x="3498465" y="5269784"/>
            <a:ext cx="453083" cy="398713"/>
          </a:xfrm>
          <a:custGeom>
            <a:avLst/>
            <a:gdLst/>
            <a:ahLst/>
            <a:cxnLst/>
            <a:rect l="l" t="t" r="r" b="b"/>
            <a:pathLst>
              <a:path w="453083" h="398713">
                <a:moveTo>
                  <a:pt x="0" y="0"/>
                </a:moveTo>
                <a:lnTo>
                  <a:pt x="453083" y="0"/>
                </a:lnTo>
                <a:lnTo>
                  <a:pt x="453083" y="398713"/>
                </a:lnTo>
                <a:lnTo>
                  <a:pt x="0" y="39871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9" name="Freeform 9"/>
          <p:cNvSpPr/>
          <p:nvPr/>
        </p:nvSpPr>
        <p:spPr>
          <a:xfrm>
            <a:off x="3498465" y="6221704"/>
            <a:ext cx="453083" cy="398713"/>
          </a:xfrm>
          <a:custGeom>
            <a:avLst/>
            <a:gdLst/>
            <a:ahLst/>
            <a:cxnLst/>
            <a:rect l="l" t="t" r="r" b="b"/>
            <a:pathLst>
              <a:path w="453083" h="398713">
                <a:moveTo>
                  <a:pt x="0" y="0"/>
                </a:moveTo>
                <a:lnTo>
                  <a:pt x="453083" y="0"/>
                </a:lnTo>
                <a:lnTo>
                  <a:pt x="453083" y="398713"/>
                </a:lnTo>
                <a:lnTo>
                  <a:pt x="0" y="39871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10" name="Freeform 10"/>
          <p:cNvSpPr/>
          <p:nvPr/>
        </p:nvSpPr>
        <p:spPr>
          <a:xfrm>
            <a:off x="3498465" y="7229641"/>
            <a:ext cx="453083" cy="398713"/>
          </a:xfrm>
          <a:custGeom>
            <a:avLst/>
            <a:gdLst/>
            <a:ahLst/>
            <a:cxnLst/>
            <a:rect l="l" t="t" r="r" b="b"/>
            <a:pathLst>
              <a:path w="453083" h="398713">
                <a:moveTo>
                  <a:pt x="0" y="0"/>
                </a:moveTo>
                <a:lnTo>
                  <a:pt x="453083" y="0"/>
                </a:lnTo>
                <a:lnTo>
                  <a:pt x="453083" y="398712"/>
                </a:lnTo>
                <a:lnTo>
                  <a:pt x="0" y="39871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11" name="Freeform 11"/>
          <p:cNvSpPr/>
          <p:nvPr/>
        </p:nvSpPr>
        <p:spPr>
          <a:xfrm>
            <a:off x="3498465" y="8028403"/>
            <a:ext cx="453083" cy="398713"/>
          </a:xfrm>
          <a:custGeom>
            <a:avLst/>
            <a:gdLst/>
            <a:ahLst/>
            <a:cxnLst/>
            <a:rect l="l" t="t" r="r" b="b"/>
            <a:pathLst>
              <a:path w="453083" h="398713">
                <a:moveTo>
                  <a:pt x="0" y="0"/>
                </a:moveTo>
                <a:lnTo>
                  <a:pt x="453083" y="0"/>
                </a:lnTo>
                <a:lnTo>
                  <a:pt x="453083" y="398713"/>
                </a:lnTo>
                <a:lnTo>
                  <a:pt x="0" y="39871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12" name="Freeform 12"/>
          <p:cNvSpPr/>
          <p:nvPr/>
        </p:nvSpPr>
        <p:spPr>
          <a:xfrm>
            <a:off x="5157836" y="2614242"/>
            <a:ext cx="2081240" cy="2231893"/>
          </a:xfrm>
          <a:custGeom>
            <a:avLst/>
            <a:gdLst/>
            <a:ahLst/>
            <a:cxnLst/>
            <a:rect l="l" t="t" r="r" b="b"/>
            <a:pathLst>
              <a:path w="2081240" h="2231893">
                <a:moveTo>
                  <a:pt x="0" y="0"/>
                </a:moveTo>
                <a:lnTo>
                  <a:pt x="2081240" y="0"/>
                </a:lnTo>
                <a:lnTo>
                  <a:pt x="2081240" y="2231893"/>
                </a:lnTo>
                <a:lnTo>
                  <a:pt x="0" y="2231893"/>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13" name="TextBox 13"/>
          <p:cNvSpPr txBox="1"/>
          <p:nvPr/>
        </p:nvSpPr>
        <p:spPr>
          <a:xfrm>
            <a:off x="2679183" y="9126832"/>
            <a:ext cx="2273157" cy="763750"/>
          </a:xfrm>
          <a:prstGeom prst="rect">
            <a:avLst/>
          </a:prstGeom>
        </p:spPr>
        <p:txBody>
          <a:bodyPr lIns="0" tIns="0" rIns="0" bIns="0" rtlCol="0" anchor="t">
            <a:spAutoFit/>
          </a:bodyPr>
          <a:lstStyle/>
          <a:p>
            <a:pPr algn="ctr">
              <a:lnSpc>
                <a:spcPts val="3096"/>
              </a:lnSpc>
            </a:pPr>
            <a:r>
              <a:rPr lang="en-US" sz="2211">
                <a:solidFill>
                  <a:srgbClr val="192689"/>
                </a:solidFill>
                <a:latin typeface="League Spartan"/>
                <a:ea typeface="League Spartan"/>
                <a:cs typeface="League Spartan"/>
                <a:sym typeface="League Spartan"/>
              </a:rPr>
              <a:t>KNOW YOUR</a:t>
            </a:r>
          </a:p>
          <a:p>
            <a:pPr algn="ctr">
              <a:lnSpc>
                <a:spcPts val="3096"/>
              </a:lnSpc>
              <a:spcBef>
                <a:spcPct val="0"/>
              </a:spcBef>
            </a:pPr>
            <a:r>
              <a:rPr lang="en-US" sz="2211">
                <a:solidFill>
                  <a:srgbClr val="192689"/>
                </a:solidFill>
                <a:latin typeface="League Spartan"/>
                <a:ea typeface="League Spartan"/>
                <a:cs typeface="League Spartan"/>
                <a:sym typeface="League Spartan"/>
              </a:rPr>
              <a:t>HOME VALUE!</a:t>
            </a:r>
          </a:p>
        </p:txBody>
      </p:sp>
      <p:sp>
        <p:nvSpPr>
          <p:cNvPr id="14" name="TextBox 14"/>
          <p:cNvSpPr txBox="1"/>
          <p:nvPr/>
        </p:nvSpPr>
        <p:spPr>
          <a:xfrm>
            <a:off x="1028700" y="933450"/>
            <a:ext cx="16753168" cy="1668780"/>
          </a:xfrm>
          <a:prstGeom prst="rect">
            <a:avLst/>
          </a:prstGeom>
        </p:spPr>
        <p:txBody>
          <a:bodyPr lIns="0" tIns="0" rIns="0" bIns="0" rtlCol="0" anchor="t">
            <a:spAutoFit/>
          </a:bodyPr>
          <a:lstStyle/>
          <a:p>
            <a:pPr algn="l">
              <a:lnSpc>
                <a:spcPts val="6719"/>
              </a:lnSpc>
              <a:spcBef>
                <a:spcPct val="0"/>
              </a:spcBef>
            </a:pPr>
            <a:r>
              <a:rPr lang="en-US" sz="4800">
                <a:solidFill>
                  <a:srgbClr val="192689"/>
                </a:solidFill>
                <a:latin typeface="League Spartan"/>
                <a:ea typeface="League Spartan"/>
                <a:cs typeface="League Spartan"/>
                <a:sym typeface="League Spartan"/>
              </a:rPr>
              <a:t>What Is Your Role in Establishing Your Updated Property Value?</a:t>
            </a:r>
          </a:p>
        </p:txBody>
      </p:sp>
      <p:sp>
        <p:nvSpPr>
          <p:cNvPr id="15" name="TextBox 15"/>
          <p:cNvSpPr txBox="1"/>
          <p:nvPr/>
        </p:nvSpPr>
        <p:spPr>
          <a:xfrm>
            <a:off x="4330826" y="5169985"/>
            <a:ext cx="11337962" cy="727710"/>
          </a:xfrm>
          <a:prstGeom prst="rect">
            <a:avLst/>
          </a:prstGeom>
        </p:spPr>
        <p:txBody>
          <a:bodyPr lIns="0" tIns="0" rIns="0" bIns="0" rtlCol="0" anchor="t">
            <a:spAutoFit/>
          </a:bodyPr>
          <a:lstStyle/>
          <a:p>
            <a:pPr algn="l">
              <a:lnSpc>
                <a:spcPts val="2940"/>
              </a:lnSpc>
              <a:spcBef>
                <a:spcPct val="0"/>
              </a:spcBef>
            </a:pPr>
            <a:r>
              <a:rPr lang="en-US" sz="2100" dirty="0">
                <a:solidFill>
                  <a:srgbClr val="192689"/>
                </a:solidFill>
                <a:latin typeface="Canva Sans"/>
                <a:ea typeface="Canva Sans"/>
                <a:cs typeface="Canva Sans"/>
                <a:sym typeface="Canva Sans"/>
              </a:rPr>
              <a:t>All property owners can work with the Franklin County Auditor’s Office to provide </a:t>
            </a:r>
            <a:r>
              <a:rPr lang="en-US" sz="2100">
                <a:solidFill>
                  <a:srgbClr val="192689"/>
                </a:solidFill>
                <a:latin typeface="Canva Sans"/>
                <a:ea typeface="Canva Sans"/>
                <a:cs typeface="Canva Sans"/>
                <a:sym typeface="Canva Sans"/>
              </a:rPr>
              <a:t>information regarding </a:t>
            </a:r>
            <a:r>
              <a:rPr lang="en-US" sz="2100" dirty="0">
                <a:solidFill>
                  <a:srgbClr val="192689"/>
                </a:solidFill>
                <a:latin typeface="Canva Sans"/>
                <a:ea typeface="Canva Sans"/>
                <a:cs typeface="Canva Sans"/>
                <a:sym typeface="Canva Sans"/>
              </a:rPr>
              <a:t>their proposed values during the Property Value Review process</a:t>
            </a:r>
          </a:p>
        </p:txBody>
      </p:sp>
      <p:sp>
        <p:nvSpPr>
          <p:cNvPr id="16" name="TextBox 16"/>
          <p:cNvSpPr txBox="1"/>
          <p:nvPr/>
        </p:nvSpPr>
        <p:spPr>
          <a:xfrm>
            <a:off x="4330826" y="6224084"/>
            <a:ext cx="11613509" cy="727710"/>
          </a:xfrm>
          <a:prstGeom prst="rect">
            <a:avLst/>
          </a:prstGeom>
        </p:spPr>
        <p:txBody>
          <a:bodyPr lIns="0" tIns="0" rIns="0" bIns="0" rtlCol="0" anchor="t">
            <a:spAutoFit/>
          </a:bodyPr>
          <a:lstStyle/>
          <a:p>
            <a:pPr algn="l">
              <a:lnSpc>
                <a:spcPts val="2940"/>
              </a:lnSpc>
              <a:spcBef>
                <a:spcPct val="0"/>
              </a:spcBef>
            </a:pPr>
            <a:r>
              <a:rPr lang="en-US" sz="2100">
                <a:solidFill>
                  <a:srgbClr val="192689"/>
                </a:solidFill>
                <a:latin typeface="Canva Sans"/>
                <a:ea typeface="Canva Sans"/>
                <a:cs typeface="Canva Sans"/>
                <a:sym typeface="Canva Sans"/>
              </a:rPr>
              <a:t>During this process, property owners may speak with a member of the Auditor’s office appraisal team, virtually or in person from late July to early September 2026</a:t>
            </a:r>
          </a:p>
        </p:txBody>
      </p:sp>
      <p:sp>
        <p:nvSpPr>
          <p:cNvPr id="17" name="TextBox 17"/>
          <p:cNvSpPr txBox="1"/>
          <p:nvPr/>
        </p:nvSpPr>
        <p:spPr>
          <a:xfrm>
            <a:off x="4330826" y="7240084"/>
            <a:ext cx="10526629" cy="727710"/>
          </a:xfrm>
          <a:prstGeom prst="rect">
            <a:avLst/>
          </a:prstGeom>
        </p:spPr>
        <p:txBody>
          <a:bodyPr lIns="0" tIns="0" rIns="0" bIns="0" rtlCol="0" anchor="t">
            <a:spAutoFit/>
          </a:bodyPr>
          <a:lstStyle/>
          <a:p>
            <a:pPr algn="l">
              <a:lnSpc>
                <a:spcPts val="2940"/>
              </a:lnSpc>
              <a:spcBef>
                <a:spcPct val="0"/>
              </a:spcBef>
            </a:pPr>
            <a:r>
              <a:rPr lang="en-US" sz="2100">
                <a:solidFill>
                  <a:srgbClr val="192689"/>
                </a:solidFill>
                <a:latin typeface="Canva Sans"/>
                <a:ea typeface="Canva Sans"/>
                <a:cs typeface="Canva Sans"/>
                <a:sym typeface="Canva Sans"/>
              </a:rPr>
              <a:t>Property owners may provide our office with additional documentation in support of a different valuation</a:t>
            </a:r>
          </a:p>
        </p:txBody>
      </p:sp>
      <p:sp>
        <p:nvSpPr>
          <p:cNvPr id="18" name="TextBox 18"/>
          <p:cNvSpPr txBox="1"/>
          <p:nvPr/>
        </p:nvSpPr>
        <p:spPr>
          <a:xfrm>
            <a:off x="4330826" y="8060788"/>
            <a:ext cx="12091035" cy="356235"/>
          </a:xfrm>
          <a:prstGeom prst="rect">
            <a:avLst/>
          </a:prstGeom>
        </p:spPr>
        <p:txBody>
          <a:bodyPr lIns="0" tIns="0" rIns="0" bIns="0" rtlCol="0" anchor="t">
            <a:spAutoFit/>
          </a:bodyPr>
          <a:lstStyle/>
          <a:p>
            <a:pPr algn="l">
              <a:lnSpc>
                <a:spcPts val="2940"/>
              </a:lnSpc>
              <a:spcBef>
                <a:spcPct val="0"/>
              </a:spcBef>
            </a:pPr>
            <a:r>
              <a:rPr lang="en-US" sz="2100">
                <a:solidFill>
                  <a:srgbClr val="192689"/>
                </a:solidFill>
                <a:latin typeface="Canva Sans"/>
                <a:ea typeface="Canva Sans"/>
                <a:cs typeface="Canva Sans"/>
                <a:sym typeface="Canva Sans"/>
              </a:rPr>
              <a:t>Your engagement will help us establish the proper valuation  </a:t>
            </a:r>
          </a:p>
        </p:txBody>
      </p:sp>
      <p:sp>
        <p:nvSpPr>
          <p:cNvPr id="19" name="TextBox 19"/>
          <p:cNvSpPr txBox="1"/>
          <p:nvPr/>
        </p:nvSpPr>
        <p:spPr>
          <a:xfrm>
            <a:off x="5255147" y="3488270"/>
            <a:ext cx="1886618" cy="1217185"/>
          </a:xfrm>
          <a:prstGeom prst="rect">
            <a:avLst/>
          </a:prstGeom>
        </p:spPr>
        <p:txBody>
          <a:bodyPr lIns="0" tIns="0" rIns="0" bIns="0" rtlCol="0" anchor="t">
            <a:spAutoFit/>
          </a:bodyPr>
          <a:lstStyle/>
          <a:p>
            <a:pPr algn="ctr">
              <a:lnSpc>
                <a:spcPts val="2446"/>
              </a:lnSpc>
              <a:spcBef>
                <a:spcPct val="0"/>
              </a:spcBef>
            </a:pPr>
            <a:r>
              <a:rPr lang="en-US" sz="1747">
                <a:solidFill>
                  <a:srgbClr val="192689"/>
                </a:solidFill>
                <a:latin typeface="League Spartan"/>
                <a:ea typeface="League Spartan"/>
                <a:cs typeface="League Spartan"/>
                <a:sym typeface="League Spartan"/>
              </a:rPr>
              <a:t>NOTICE OF PROPOSED PROPERTY VALUES</a:t>
            </a:r>
          </a:p>
        </p:txBody>
      </p:sp>
      <p:sp>
        <p:nvSpPr>
          <p:cNvPr id="20" name="TextBox 20"/>
          <p:cNvSpPr txBox="1"/>
          <p:nvPr/>
        </p:nvSpPr>
        <p:spPr>
          <a:xfrm>
            <a:off x="5255147" y="3107308"/>
            <a:ext cx="1886618" cy="292442"/>
          </a:xfrm>
          <a:prstGeom prst="rect">
            <a:avLst/>
          </a:prstGeom>
        </p:spPr>
        <p:txBody>
          <a:bodyPr lIns="0" tIns="0" rIns="0" bIns="0" rtlCol="0" anchor="t">
            <a:spAutoFit/>
          </a:bodyPr>
          <a:lstStyle/>
          <a:p>
            <a:pPr algn="ctr">
              <a:lnSpc>
                <a:spcPts val="2446"/>
              </a:lnSpc>
              <a:spcBef>
                <a:spcPct val="0"/>
              </a:spcBef>
            </a:pPr>
            <a:r>
              <a:rPr lang="en-US" sz="1747">
                <a:solidFill>
                  <a:srgbClr val="192689"/>
                </a:solidFill>
                <a:latin typeface="League Spartan"/>
                <a:ea typeface="League Spartan"/>
                <a:cs typeface="League Spartan"/>
                <a:sym typeface="League Spartan"/>
              </a:rPr>
              <a:t>JUNE</a:t>
            </a:r>
          </a:p>
        </p:txBody>
      </p:sp>
      <p:sp>
        <p:nvSpPr>
          <p:cNvPr id="21" name="Freeform 21"/>
          <p:cNvSpPr/>
          <p:nvPr/>
        </p:nvSpPr>
        <p:spPr>
          <a:xfrm>
            <a:off x="8087461" y="2614242"/>
            <a:ext cx="2081240" cy="2231893"/>
          </a:xfrm>
          <a:custGeom>
            <a:avLst/>
            <a:gdLst/>
            <a:ahLst/>
            <a:cxnLst/>
            <a:rect l="l" t="t" r="r" b="b"/>
            <a:pathLst>
              <a:path w="2081240" h="2231893">
                <a:moveTo>
                  <a:pt x="0" y="0"/>
                </a:moveTo>
                <a:lnTo>
                  <a:pt x="2081240" y="0"/>
                </a:lnTo>
                <a:lnTo>
                  <a:pt x="2081240" y="2231893"/>
                </a:lnTo>
                <a:lnTo>
                  <a:pt x="0" y="2231893"/>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22" name="TextBox 22"/>
          <p:cNvSpPr txBox="1"/>
          <p:nvPr/>
        </p:nvSpPr>
        <p:spPr>
          <a:xfrm>
            <a:off x="8184772" y="3642394"/>
            <a:ext cx="1886618" cy="908937"/>
          </a:xfrm>
          <a:prstGeom prst="rect">
            <a:avLst/>
          </a:prstGeom>
        </p:spPr>
        <p:txBody>
          <a:bodyPr lIns="0" tIns="0" rIns="0" bIns="0" rtlCol="0" anchor="t">
            <a:spAutoFit/>
          </a:bodyPr>
          <a:lstStyle/>
          <a:p>
            <a:pPr algn="ctr">
              <a:lnSpc>
                <a:spcPts val="2446"/>
              </a:lnSpc>
            </a:pPr>
            <a:r>
              <a:rPr lang="en-US" sz="1747">
                <a:solidFill>
                  <a:srgbClr val="192689"/>
                </a:solidFill>
                <a:latin typeface="League Spartan"/>
                <a:ea typeface="League Spartan"/>
                <a:cs typeface="League Spartan"/>
                <a:sym typeface="League Spartan"/>
              </a:rPr>
              <a:t>PROPERTY VALUE </a:t>
            </a:r>
          </a:p>
          <a:p>
            <a:pPr algn="ctr">
              <a:lnSpc>
                <a:spcPts val="2446"/>
              </a:lnSpc>
              <a:spcBef>
                <a:spcPct val="0"/>
              </a:spcBef>
            </a:pPr>
            <a:r>
              <a:rPr lang="en-US" sz="1747">
                <a:solidFill>
                  <a:srgbClr val="192689"/>
                </a:solidFill>
                <a:latin typeface="League Spartan"/>
                <a:ea typeface="League Spartan"/>
                <a:cs typeface="League Spartan"/>
                <a:sym typeface="League Spartan"/>
              </a:rPr>
              <a:t>REVIEWS</a:t>
            </a:r>
          </a:p>
        </p:txBody>
      </p:sp>
      <p:sp>
        <p:nvSpPr>
          <p:cNvPr id="23" name="TextBox 23"/>
          <p:cNvSpPr txBox="1"/>
          <p:nvPr/>
        </p:nvSpPr>
        <p:spPr>
          <a:xfrm>
            <a:off x="8184772" y="3107308"/>
            <a:ext cx="1886618" cy="292442"/>
          </a:xfrm>
          <a:prstGeom prst="rect">
            <a:avLst/>
          </a:prstGeom>
        </p:spPr>
        <p:txBody>
          <a:bodyPr lIns="0" tIns="0" rIns="0" bIns="0" rtlCol="0" anchor="t">
            <a:spAutoFit/>
          </a:bodyPr>
          <a:lstStyle/>
          <a:p>
            <a:pPr algn="ctr">
              <a:lnSpc>
                <a:spcPts val="2446"/>
              </a:lnSpc>
              <a:spcBef>
                <a:spcPct val="0"/>
              </a:spcBef>
            </a:pPr>
            <a:r>
              <a:rPr lang="en-US" sz="1747">
                <a:solidFill>
                  <a:srgbClr val="192689"/>
                </a:solidFill>
                <a:latin typeface="League Spartan"/>
                <a:ea typeface="League Spartan"/>
                <a:cs typeface="League Spartan"/>
                <a:sym typeface="League Spartan"/>
              </a:rPr>
              <a:t>JULY - SEPT</a:t>
            </a:r>
          </a:p>
        </p:txBody>
      </p:sp>
      <p:sp>
        <p:nvSpPr>
          <p:cNvPr id="24" name="Freeform 24"/>
          <p:cNvSpPr/>
          <p:nvPr/>
        </p:nvSpPr>
        <p:spPr>
          <a:xfrm>
            <a:off x="11016382" y="2614242"/>
            <a:ext cx="2081240" cy="2231893"/>
          </a:xfrm>
          <a:custGeom>
            <a:avLst/>
            <a:gdLst/>
            <a:ahLst/>
            <a:cxnLst/>
            <a:rect l="l" t="t" r="r" b="b"/>
            <a:pathLst>
              <a:path w="2081240" h="2231893">
                <a:moveTo>
                  <a:pt x="0" y="0"/>
                </a:moveTo>
                <a:lnTo>
                  <a:pt x="2081241" y="0"/>
                </a:lnTo>
                <a:lnTo>
                  <a:pt x="2081241" y="2231893"/>
                </a:lnTo>
                <a:lnTo>
                  <a:pt x="0" y="2231893"/>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25" name="TextBox 25"/>
          <p:cNvSpPr txBox="1"/>
          <p:nvPr/>
        </p:nvSpPr>
        <p:spPr>
          <a:xfrm>
            <a:off x="11113694" y="3642394"/>
            <a:ext cx="1886618" cy="908937"/>
          </a:xfrm>
          <a:prstGeom prst="rect">
            <a:avLst/>
          </a:prstGeom>
        </p:spPr>
        <p:txBody>
          <a:bodyPr lIns="0" tIns="0" rIns="0" bIns="0" rtlCol="0" anchor="t">
            <a:spAutoFit/>
          </a:bodyPr>
          <a:lstStyle/>
          <a:p>
            <a:pPr algn="ctr">
              <a:lnSpc>
                <a:spcPts val="2446"/>
              </a:lnSpc>
              <a:spcBef>
                <a:spcPct val="0"/>
              </a:spcBef>
            </a:pPr>
            <a:r>
              <a:rPr lang="en-US" sz="1747">
                <a:solidFill>
                  <a:srgbClr val="192689"/>
                </a:solidFill>
                <a:latin typeface="League Spartan"/>
                <a:ea typeface="League Spartan"/>
                <a:cs typeface="League Spartan"/>
                <a:sym typeface="League Spartan"/>
              </a:rPr>
              <a:t>PROPERTY VALUES FINALIZED</a:t>
            </a:r>
          </a:p>
        </p:txBody>
      </p:sp>
      <p:sp>
        <p:nvSpPr>
          <p:cNvPr id="26" name="TextBox 26"/>
          <p:cNvSpPr txBox="1"/>
          <p:nvPr/>
        </p:nvSpPr>
        <p:spPr>
          <a:xfrm>
            <a:off x="11113694" y="3107308"/>
            <a:ext cx="1886618" cy="292442"/>
          </a:xfrm>
          <a:prstGeom prst="rect">
            <a:avLst/>
          </a:prstGeom>
        </p:spPr>
        <p:txBody>
          <a:bodyPr lIns="0" tIns="0" rIns="0" bIns="0" rtlCol="0" anchor="t">
            <a:spAutoFit/>
          </a:bodyPr>
          <a:lstStyle/>
          <a:p>
            <a:pPr algn="ctr">
              <a:lnSpc>
                <a:spcPts val="2446"/>
              </a:lnSpc>
              <a:spcBef>
                <a:spcPct val="0"/>
              </a:spcBef>
            </a:pPr>
            <a:r>
              <a:rPr lang="en-US" sz="1747">
                <a:solidFill>
                  <a:srgbClr val="192689"/>
                </a:solidFill>
                <a:latin typeface="League Spartan"/>
                <a:ea typeface="League Spartan"/>
                <a:cs typeface="League Spartan"/>
                <a:sym typeface="League Spartan"/>
              </a:rPr>
              <a:t>DECEMBER</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14300" y="112281"/>
            <a:ext cx="18026858" cy="9979818"/>
            <a:chOff x="0" y="0"/>
            <a:chExt cx="10321336" cy="5713977"/>
          </a:xfrm>
        </p:grpSpPr>
        <p:sp>
          <p:nvSpPr>
            <p:cNvPr id="3" name="Freeform 3"/>
            <p:cNvSpPr/>
            <p:nvPr/>
          </p:nvSpPr>
          <p:spPr>
            <a:xfrm>
              <a:off x="0" y="0"/>
              <a:ext cx="10321336" cy="5713977"/>
            </a:xfrm>
            <a:custGeom>
              <a:avLst/>
              <a:gdLst/>
              <a:ahLst/>
              <a:cxnLst/>
              <a:rect l="l" t="t" r="r" b="b"/>
              <a:pathLst>
                <a:path w="10321336" h="5713977">
                  <a:moveTo>
                    <a:pt x="16749" y="0"/>
                  </a:moveTo>
                  <a:lnTo>
                    <a:pt x="10304587" y="0"/>
                  </a:lnTo>
                  <a:cubicBezTo>
                    <a:pt x="10309029" y="0"/>
                    <a:pt x="10313289" y="1765"/>
                    <a:pt x="10316430" y="4906"/>
                  </a:cubicBezTo>
                  <a:cubicBezTo>
                    <a:pt x="10319571" y="8047"/>
                    <a:pt x="10321336" y="12307"/>
                    <a:pt x="10321336" y="16749"/>
                  </a:cubicBezTo>
                  <a:lnTo>
                    <a:pt x="10321336" y="5697228"/>
                  </a:lnTo>
                  <a:cubicBezTo>
                    <a:pt x="10321336" y="5701670"/>
                    <a:pt x="10319571" y="5705930"/>
                    <a:pt x="10316430" y="5709072"/>
                  </a:cubicBezTo>
                  <a:cubicBezTo>
                    <a:pt x="10313289" y="5712213"/>
                    <a:pt x="10309029" y="5713977"/>
                    <a:pt x="10304587" y="5713977"/>
                  </a:cubicBezTo>
                  <a:lnTo>
                    <a:pt x="16749" y="5713977"/>
                  </a:lnTo>
                  <a:cubicBezTo>
                    <a:pt x="12307" y="5713977"/>
                    <a:pt x="8047" y="5712213"/>
                    <a:pt x="4906" y="5709072"/>
                  </a:cubicBezTo>
                  <a:cubicBezTo>
                    <a:pt x="1765" y="5705930"/>
                    <a:pt x="0" y="5701670"/>
                    <a:pt x="0" y="5697228"/>
                  </a:cubicBezTo>
                  <a:lnTo>
                    <a:pt x="0" y="16749"/>
                  </a:lnTo>
                  <a:cubicBezTo>
                    <a:pt x="0" y="12307"/>
                    <a:pt x="1765" y="8047"/>
                    <a:pt x="4906" y="4906"/>
                  </a:cubicBezTo>
                  <a:cubicBezTo>
                    <a:pt x="8047" y="1765"/>
                    <a:pt x="12307" y="0"/>
                    <a:pt x="16749" y="0"/>
                  </a:cubicBezTo>
                  <a:close/>
                </a:path>
              </a:pathLst>
            </a:custGeom>
            <a:solidFill>
              <a:srgbClr val="000000">
                <a:alpha val="0"/>
              </a:srgbClr>
            </a:solidFill>
            <a:ln w="333375" cap="rnd">
              <a:solidFill>
                <a:srgbClr val="F7674A"/>
              </a:solidFill>
              <a:prstDash val="solid"/>
              <a:round/>
            </a:ln>
          </p:spPr>
          <p:txBody>
            <a:bodyPr/>
            <a:lstStyle/>
            <a:p>
              <a:endParaRPr lang="en-US"/>
            </a:p>
          </p:txBody>
        </p:sp>
        <p:sp>
          <p:nvSpPr>
            <p:cNvPr id="4" name="TextBox 4"/>
            <p:cNvSpPr txBox="1"/>
            <p:nvPr/>
          </p:nvSpPr>
          <p:spPr>
            <a:xfrm>
              <a:off x="0" y="-9525"/>
              <a:ext cx="10321336" cy="5723502"/>
            </a:xfrm>
            <a:prstGeom prst="rect">
              <a:avLst/>
            </a:prstGeom>
          </p:spPr>
          <p:txBody>
            <a:bodyPr lIns="50800" tIns="50800" rIns="50800" bIns="50800" rtlCol="0" anchor="ctr"/>
            <a:lstStyle/>
            <a:p>
              <a:pPr algn="ctr">
                <a:lnSpc>
                  <a:spcPts val="700"/>
                </a:lnSpc>
                <a:spcBef>
                  <a:spcPct val="0"/>
                </a:spcBef>
              </a:pPr>
              <a:endParaRPr/>
            </a:p>
            <a:p>
              <a:pPr algn="ctr">
                <a:lnSpc>
                  <a:spcPts val="700"/>
                </a:lnSpc>
                <a:spcBef>
                  <a:spcPct val="0"/>
                </a:spcBef>
              </a:pPr>
              <a:endParaRPr/>
            </a:p>
          </p:txBody>
        </p:sp>
      </p:grpSp>
      <p:sp>
        <p:nvSpPr>
          <p:cNvPr id="5" name="Freeform 5"/>
          <p:cNvSpPr/>
          <p:nvPr/>
        </p:nvSpPr>
        <p:spPr>
          <a:xfrm>
            <a:off x="334530" y="8122906"/>
            <a:ext cx="1970807" cy="1920641"/>
          </a:xfrm>
          <a:custGeom>
            <a:avLst/>
            <a:gdLst/>
            <a:ahLst/>
            <a:cxnLst/>
            <a:rect l="l" t="t" r="r" b="b"/>
            <a:pathLst>
              <a:path w="1970807" h="1920641">
                <a:moveTo>
                  <a:pt x="0" y="0"/>
                </a:moveTo>
                <a:lnTo>
                  <a:pt x="1970807" y="0"/>
                </a:lnTo>
                <a:lnTo>
                  <a:pt x="1970807" y="1920641"/>
                </a:lnTo>
                <a:lnTo>
                  <a:pt x="0" y="192064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6" name="Freeform 6"/>
          <p:cNvSpPr/>
          <p:nvPr/>
        </p:nvSpPr>
        <p:spPr>
          <a:xfrm>
            <a:off x="2305337" y="9021493"/>
            <a:ext cx="3020850" cy="1022054"/>
          </a:xfrm>
          <a:custGeom>
            <a:avLst/>
            <a:gdLst/>
            <a:ahLst/>
            <a:cxnLst/>
            <a:rect l="l" t="t" r="r" b="b"/>
            <a:pathLst>
              <a:path w="3020850" h="1022054">
                <a:moveTo>
                  <a:pt x="0" y="0"/>
                </a:moveTo>
                <a:lnTo>
                  <a:pt x="3020850" y="0"/>
                </a:lnTo>
                <a:lnTo>
                  <a:pt x="3020850" y="1022054"/>
                </a:lnTo>
                <a:lnTo>
                  <a:pt x="0" y="102205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7" name="TextBox 7"/>
          <p:cNvSpPr txBox="1"/>
          <p:nvPr/>
        </p:nvSpPr>
        <p:spPr>
          <a:xfrm>
            <a:off x="2679183" y="9126832"/>
            <a:ext cx="2273157" cy="763750"/>
          </a:xfrm>
          <a:prstGeom prst="rect">
            <a:avLst/>
          </a:prstGeom>
        </p:spPr>
        <p:txBody>
          <a:bodyPr lIns="0" tIns="0" rIns="0" bIns="0" rtlCol="0" anchor="t">
            <a:spAutoFit/>
          </a:bodyPr>
          <a:lstStyle/>
          <a:p>
            <a:pPr algn="ctr">
              <a:lnSpc>
                <a:spcPts val="3096"/>
              </a:lnSpc>
            </a:pPr>
            <a:r>
              <a:rPr lang="en-US" sz="2211">
                <a:solidFill>
                  <a:srgbClr val="192689"/>
                </a:solidFill>
                <a:latin typeface="League Spartan"/>
                <a:ea typeface="League Spartan"/>
                <a:cs typeface="League Spartan"/>
                <a:sym typeface="League Spartan"/>
              </a:rPr>
              <a:t>KNOW YOUR</a:t>
            </a:r>
          </a:p>
          <a:p>
            <a:pPr algn="ctr">
              <a:lnSpc>
                <a:spcPts val="3096"/>
              </a:lnSpc>
              <a:spcBef>
                <a:spcPct val="0"/>
              </a:spcBef>
            </a:pPr>
            <a:r>
              <a:rPr lang="en-US" sz="2211">
                <a:solidFill>
                  <a:srgbClr val="192689"/>
                </a:solidFill>
                <a:latin typeface="League Spartan"/>
                <a:ea typeface="League Spartan"/>
                <a:cs typeface="League Spartan"/>
                <a:sym typeface="League Spartan"/>
              </a:rPr>
              <a:t>HOME VALUE!</a:t>
            </a:r>
          </a:p>
        </p:txBody>
      </p:sp>
      <p:sp>
        <p:nvSpPr>
          <p:cNvPr id="8" name="Freeform 8"/>
          <p:cNvSpPr/>
          <p:nvPr/>
        </p:nvSpPr>
        <p:spPr>
          <a:xfrm>
            <a:off x="15344930" y="8283749"/>
            <a:ext cx="2342359" cy="1366376"/>
          </a:xfrm>
          <a:custGeom>
            <a:avLst/>
            <a:gdLst/>
            <a:ahLst/>
            <a:cxnLst/>
            <a:rect l="l" t="t" r="r" b="b"/>
            <a:pathLst>
              <a:path w="2342359" h="1366376">
                <a:moveTo>
                  <a:pt x="0" y="0"/>
                </a:moveTo>
                <a:lnTo>
                  <a:pt x="2342360" y="0"/>
                </a:lnTo>
                <a:lnTo>
                  <a:pt x="2342360" y="1366376"/>
                </a:lnTo>
                <a:lnTo>
                  <a:pt x="0" y="1366376"/>
                </a:lnTo>
                <a:lnTo>
                  <a:pt x="0" y="0"/>
                </a:lnTo>
                <a:close/>
              </a:path>
            </a:pathLst>
          </a:custGeom>
          <a:blipFill>
            <a:blip r:embed="rId6"/>
            <a:stretch>
              <a:fillRect/>
            </a:stretch>
          </a:blipFill>
        </p:spPr>
        <p:txBody>
          <a:bodyPr/>
          <a:lstStyle/>
          <a:p>
            <a:endParaRPr lang="en-US"/>
          </a:p>
        </p:txBody>
      </p:sp>
      <p:sp>
        <p:nvSpPr>
          <p:cNvPr id="9" name="TextBox 9"/>
          <p:cNvSpPr txBox="1"/>
          <p:nvPr/>
        </p:nvSpPr>
        <p:spPr>
          <a:xfrm>
            <a:off x="1028700" y="933450"/>
            <a:ext cx="16753168" cy="821055"/>
          </a:xfrm>
          <a:prstGeom prst="rect">
            <a:avLst/>
          </a:prstGeom>
        </p:spPr>
        <p:txBody>
          <a:bodyPr lIns="0" tIns="0" rIns="0" bIns="0" rtlCol="0" anchor="t">
            <a:spAutoFit/>
          </a:bodyPr>
          <a:lstStyle/>
          <a:p>
            <a:pPr algn="l">
              <a:lnSpc>
                <a:spcPts val="6719"/>
              </a:lnSpc>
              <a:spcBef>
                <a:spcPct val="0"/>
              </a:spcBef>
            </a:pPr>
            <a:r>
              <a:rPr lang="en-US" sz="4800" dirty="0">
                <a:solidFill>
                  <a:srgbClr val="192689"/>
                </a:solidFill>
                <a:latin typeface="League Spartan"/>
                <a:ea typeface="League Spartan"/>
                <a:cs typeface="League Spartan"/>
                <a:sym typeface="League Spartan"/>
              </a:rPr>
              <a:t>Will the Property Value Update Affect Your Taxes?</a:t>
            </a:r>
          </a:p>
        </p:txBody>
      </p:sp>
      <p:sp>
        <p:nvSpPr>
          <p:cNvPr id="10" name="Freeform 10"/>
          <p:cNvSpPr/>
          <p:nvPr/>
        </p:nvSpPr>
        <p:spPr>
          <a:xfrm>
            <a:off x="1028700" y="3061890"/>
            <a:ext cx="453083" cy="398713"/>
          </a:xfrm>
          <a:custGeom>
            <a:avLst/>
            <a:gdLst/>
            <a:ahLst/>
            <a:cxnLst/>
            <a:rect l="l" t="t" r="r" b="b"/>
            <a:pathLst>
              <a:path w="453083" h="398713">
                <a:moveTo>
                  <a:pt x="0" y="0"/>
                </a:moveTo>
                <a:lnTo>
                  <a:pt x="453083" y="0"/>
                </a:lnTo>
                <a:lnTo>
                  <a:pt x="453083" y="398713"/>
                </a:lnTo>
                <a:lnTo>
                  <a:pt x="0" y="39871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11" name="TextBox 11"/>
          <p:cNvSpPr txBox="1"/>
          <p:nvPr/>
        </p:nvSpPr>
        <p:spPr>
          <a:xfrm>
            <a:off x="1861061" y="2943040"/>
            <a:ext cx="14655049" cy="2468304"/>
          </a:xfrm>
          <a:prstGeom prst="rect">
            <a:avLst/>
          </a:prstGeom>
        </p:spPr>
        <p:txBody>
          <a:bodyPr lIns="0" tIns="0" rIns="0" bIns="0" rtlCol="0" anchor="t">
            <a:spAutoFit/>
          </a:bodyPr>
          <a:lstStyle/>
          <a:p>
            <a:pPr>
              <a:lnSpc>
                <a:spcPts val="3919"/>
              </a:lnSpc>
              <a:spcBef>
                <a:spcPct val="0"/>
              </a:spcBef>
            </a:pPr>
            <a:r>
              <a:rPr lang="en-US" sz="2799" dirty="0">
                <a:solidFill>
                  <a:srgbClr val="192689"/>
                </a:solidFill>
                <a:latin typeface="Canva Sans"/>
                <a:ea typeface="Canva Sans"/>
                <a:cs typeface="Canva Sans"/>
                <a:sym typeface="Canva Sans"/>
              </a:rPr>
              <a:t>Maybe. This appraisal process is statutorily required by Ohio law to provide tax districts with the most accurate property assessments possible. Thirty-five percent of the auditor’s assessed value is multiplied by your effective taxing district rate to determine your property taxes. It is important to remember the majority of taxes are established at the ballot box through </a:t>
            </a:r>
            <a:r>
              <a:rPr lang="en-US" sz="2799">
                <a:solidFill>
                  <a:srgbClr val="192689"/>
                </a:solidFill>
                <a:latin typeface="Canva Sans"/>
                <a:ea typeface="Canva Sans"/>
                <a:cs typeface="Canva Sans"/>
                <a:sym typeface="Canva Sans"/>
              </a:rPr>
              <a:t>your voted levies.</a:t>
            </a:r>
            <a:endParaRPr lang="en-US" sz="2799" dirty="0">
              <a:solidFill>
                <a:srgbClr val="192689"/>
              </a:solidFill>
              <a:latin typeface="Canva Sans"/>
              <a:ea typeface="Canva Sans"/>
              <a:cs typeface="Canva Sans"/>
              <a:sym typeface="Canva Sans"/>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14300" y="112281"/>
            <a:ext cx="18026858" cy="9979818"/>
            <a:chOff x="0" y="0"/>
            <a:chExt cx="10321336" cy="5713977"/>
          </a:xfrm>
        </p:grpSpPr>
        <p:sp>
          <p:nvSpPr>
            <p:cNvPr id="3" name="Freeform 3"/>
            <p:cNvSpPr/>
            <p:nvPr/>
          </p:nvSpPr>
          <p:spPr>
            <a:xfrm>
              <a:off x="0" y="0"/>
              <a:ext cx="10321336" cy="5713977"/>
            </a:xfrm>
            <a:custGeom>
              <a:avLst/>
              <a:gdLst/>
              <a:ahLst/>
              <a:cxnLst/>
              <a:rect l="l" t="t" r="r" b="b"/>
              <a:pathLst>
                <a:path w="10321336" h="5713977">
                  <a:moveTo>
                    <a:pt x="16749" y="0"/>
                  </a:moveTo>
                  <a:lnTo>
                    <a:pt x="10304587" y="0"/>
                  </a:lnTo>
                  <a:cubicBezTo>
                    <a:pt x="10309029" y="0"/>
                    <a:pt x="10313289" y="1765"/>
                    <a:pt x="10316430" y="4906"/>
                  </a:cubicBezTo>
                  <a:cubicBezTo>
                    <a:pt x="10319571" y="8047"/>
                    <a:pt x="10321336" y="12307"/>
                    <a:pt x="10321336" y="16749"/>
                  </a:cubicBezTo>
                  <a:lnTo>
                    <a:pt x="10321336" y="5697228"/>
                  </a:lnTo>
                  <a:cubicBezTo>
                    <a:pt x="10321336" y="5701670"/>
                    <a:pt x="10319571" y="5705930"/>
                    <a:pt x="10316430" y="5709072"/>
                  </a:cubicBezTo>
                  <a:cubicBezTo>
                    <a:pt x="10313289" y="5712213"/>
                    <a:pt x="10309029" y="5713977"/>
                    <a:pt x="10304587" y="5713977"/>
                  </a:cubicBezTo>
                  <a:lnTo>
                    <a:pt x="16749" y="5713977"/>
                  </a:lnTo>
                  <a:cubicBezTo>
                    <a:pt x="12307" y="5713977"/>
                    <a:pt x="8047" y="5712213"/>
                    <a:pt x="4906" y="5709072"/>
                  </a:cubicBezTo>
                  <a:cubicBezTo>
                    <a:pt x="1765" y="5705930"/>
                    <a:pt x="0" y="5701670"/>
                    <a:pt x="0" y="5697228"/>
                  </a:cubicBezTo>
                  <a:lnTo>
                    <a:pt x="0" y="16749"/>
                  </a:lnTo>
                  <a:cubicBezTo>
                    <a:pt x="0" y="12307"/>
                    <a:pt x="1765" y="8047"/>
                    <a:pt x="4906" y="4906"/>
                  </a:cubicBezTo>
                  <a:cubicBezTo>
                    <a:pt x="8047" y="1765"/>
                    <a:pt x="12307" y="0"/>
                    <a:pt x="16749" y="0"/>
                  </a:cubicBezTo>
                  <a:close/>
                </a:path>
              </a:pathLst>
            </a:custGeom>
            <a:solidFill>
              <a:srgbClr val="000000">
                <a:alpha val="0"/>
              </a:srgbClr>
            </a:solidFill>
            <a:ln w="333375" cap="rnd">
              <a:solidFill>
                <a:srgbClr val="F7674A"/>
              </a:solidFill>
              <a:prstDash val="solid"/>
              <a:round/>
            </a:ln>
          </p:spPr>
          <p:txBody>
            <a:bodyPr/>
            <a:lstStyle/>
            <a:p>
              <a:endParaRPr lang="en-US"/>
            </a:p>
          </p:txBody>
        </p:sp>
        <p:sp>
          <p:nvSpPr>
            <p:cNvPr id="4" name="TextBox 4"/>
            <p:cNvSpPr txBox="1"/>
            <p:nvPr/>
          </p:nvSpPr>
          <p:spPr>
            <a:xfrm>
              <a:off x="0" y="-9525"/>
              <a:ext cx="10321336" cy="5723502"/>
            </a:xfrm>
            <a:prstGeom prst="rect">
              <a:avLst/>
            </a:prstGeom>
          </p:spPr>
          <p:txBody>
            <a:bodyPr lIns="50800" tIns="50800" rIns="50800" bIns="50800" rtlCol="0" anchor="ctr"/>
            <a:lstStyle/>
            <a:p>
              <a:pPr algn="ctr">
                <a:lnSpc>
                  <a:spcPts val="700"/>
                </a:lnSpc>
                <a:spcBef>
                  <a:spcPct val="0"/>
                </a:spcBef>
              </a:pPr>
              <a:endParaRPr/>
            </a:p>
            <a:p>
              <a:pPr algn="ctr">
                <a:lnSpc>
                  <a:spcPts val="700"/>
                </a:lnSpc>
                <a:spcBef>
                  <a:spcPct val="0"/>
                </a:spcBef>
              </a:pPr>
              <a:endParaRPr/>
            </a:p>
          </p:txBody>
        </p:sp>
      </p:grpSp>
      <p:sp>
        <p:nvSpPr>
          <p:cNvPr id="5" name="Freeform 5"/>
          <p:cNvSpPr/>
          <p:nvPr/>
        </p:nvSpPr>
        <p:spPr>
          <a:xfrm>
            <a:off x="334530" y="8122906"/>
            <a:ext cx="1970807" cy="1920641"/>
          </a:xfrm>
          <a:custGeom>
            <a:avLst/>
            <a:gdLst/>
            <a:ahLst/>
            <a:cxnLst/>
            <a:rect l="l" t="t" r="r" b="b"/>
            <a:pathLst>
              <a:path w="1970807" h="1920641">
                <a:moveTo>
                  <a:pt x="0" y="0"/>
                </a:moveTo>
                <a:lnTo>
                  <a:pt x="1970807" y="0"/>
                </a:lnTo>
                <a:lnTo>
                  <a:pt x="1970807" y="1920641"/>
                </a:lnTo>
                <a:lnTo>
                  <a:pt x="0" y="192064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6" name="Freeform 6"/>
          <p:cNvSpPr/>
          <p:nvPr/>
        </p:nvSpPr>
        <p:spPr>
          <a:xfrm>
            <a:off x="2305337" y="9021493"/>
            <a:ext cx="3020850" cy="1022054"/>
          </a:xfrm>
          <a:custGeom>
            <a:avLst/>
            <a:gdLst/>
            <a:ahLst/>
            <a:cxnLst/>
            <a:rect l="l" t="t" r="r" b="b"/>
            <a:pathLst>
              <a:path w="3020850" h="1022054">
                <a:moveTo>
                  <a:pt x="0" y="0"/>
                </a:moveTo>
                <a:lnTo>
                  <a:pt x="3020850" y="0"/>
                </a:lnTo>
                <a:lnTo>
                  <a:pt x="3020850" y="1022054"/>
                </a:lnTo>
                <a:lnTo>
                  <a:pt x="0" y="102205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7" name="TextBox 7"/>
          <p:cNvSpPr txBox="1"/>
          <p:nvPr/>
        </p:nvSpPr>
        <p:spPr>
          <a:xfrm>
            <a:off x="2679183" y="9126832"/>
            <a:ext cx="2273157" cy="763750"/>
          </a:xfrm>
          <a:prstGeom prst="rect">
            <a:avLst/>
          </a:prstGeom>
        </p:spPr>
        <p:txBody>
          <a:bodyPr lIns="0" tIns="0" rIns="0" bIns="0" rtlCol="0" anchor="t">
            <a:spAutoFit/>
          </a:bodyPr>
          <a:lstStyle/>
          <a:p>
            <a:pPr algn="ctr">
              <a:lnSpc>
                <a:spcPts val="3096"/>
              </a:lnSpc>
            </a:pPr>
            <a:r>
              <a:rPr lang="en-US" sz="2211">
                <a:solidFill>
                  <a:srgbClr val="192689"/>
                </a:solidFill>
                <a:latin typeface="League Spartan"/>
                <a:ea typeface="League Spartan"/>
                <a:cs typeface="League Spartan"/>
                <a:sym typeface="League Spartan"/>
              </a:rPr>
              <a:t>KNOW YOUR</a:t>
            </a:r>
          </a:p>
          <a:p>
            <a:pPr algn="ctr">
              <a:lnSpc>
                <a:spcPts val="3096"/>
              </a:lnSpc>
              <a:spcBef>
                <a:spcPct val="0"/>
              </a:spcBef>
            </a:pPr>
            <a:r>
              <a:rPr lang="en-US" sz="2211">
                <a:solidFill>
                  <a:srgbClr val="192689"/>
                </a:solidFill>
                <a:latin typeface="League Spartan"/>
                <a:ea typeface="League Spartan"/>
                <a:cs typeface="League Spartan"/>
                <a:sym typeface="League Spartan"/>
              </a:rPr>
              <a:t>HOME VALUE!</a:t>
            </a:r>
          </a:p>
        </p:txBody>
      </p:sp>
      <p:sp>
        <p:nvSpPr>
          <p:cNvPr id="8" name="Freeform 8"/>
          <p:cNvSpPr/>
          <p:nvPr/>
        </p:nvSpPr>
        <p:spPr>
          <a:xfrm>
            <a:off x="15344930" y="8283749"/>
            <a:ext cx="2342359" cy="1366376"/>
          </a:xfrm>
          <a:custGeom>
            <a:avLst/>
            <a:gdLst/>
            <a:ahLst/>
            <a:cxnLst/>
            <a:rect l="l" t="t" r="r" b="b"/>
            <a:pathLst>
              <a:path w="2342359" h="1366376">
                <a:moveTo>
                  <a:pt x="0" y="0"/>
                </a:moveTo>
                <a:lnTo>
                  <a:pt x="2342360" y="0"/>
                </a:lnTo>
                <a:lnTo>
                  <a:pt x="2342360" y="1366376"/>
                </a:lnTo>
                <a:lnTo>
                  <a:pt x="0" y="1366376"/>
                </a:lnTo>
                <a:lnTo>
                  <a:pt x="0" y="0"/>
                </a:lnTo>
                <a:close/>
              </a:path>
            </a:pathLst>
          </a:custGeom>
          <a:blipFill>
            <a:blip r:embed="rId6"/>
            <a:stretch>
              <a:fillRect/>
            </a:stretch>
          </a:blipFill>
        </p:spPr>
        <p:txBody>
          <a:bodyPr/>
          <a:lstStyle/>
          <a:p>
            <a:endParaRPr lang="en-US"/>
          </a:p>
        </p:txBody>
      </p:sp>
      <p:sp>
        <p:nvSpPr>
          <p:cNvPr id="9" name="TextBox 9"/>
          <p:cNvSpPr txBox="1"/>
          <p:nvPr/>
        </p:nvSpPr>
        <p:spPr>
          <a:xfrm>
            <a:off x="1028700" y="933450"/>
            <a:ext cx="16753168" cy="821055"/>
          </a:xfrm>
          <a:prstGeom prst="rect">
            <a:avLst/>
          </a:prstGeom>
        </p:spPr>
        <p:txBody>
          <a:bodyPr lIns="0" tIns="0" rIns="0" bIns="0" rtlCol="0" anchor="t">
            <a:spAutoFit/>
          </a:bodyPr>
          <a:lstStyle/>
          <a:p>
            <a:pPr algn="l">
              <a:lnSpc>
                <a:spcPts val="6719"/>
              </a:lnSpc>
              <a:spcBef>
                <a:spcPct val="0"/>
              </a:spcBef>
            </a:pPr>
            <a:r>
              <a:rPr lang="en-US" sz="4800">
                <a:solidFill>
                  <a:srgbClr val="192689"/>
                </a:solidFill>
                <a:latin typeface="League Spartan"/>
                <a:ea typeface="League Spartan"/>
                <a:cs typeface="League Spartan"/>
                <a:sym typeface="League Spartan"/>
              </a:rPr>
              <a:t>How Can the Auditor’s Office Help?</a:t>
            </a:r>
          </a:p>
        </p:txBody>
      </p:sp>
      <p:sp>
        <p:nvSpPr>
          <p:cNvPr id="10" name="TextBox 10"/>
          <p:cNvSpPr txBox="1"/>
          <p:nvPr/>
        </p:nvSpPr>
        <p:spPr>
          <a:xfrm>
            <a:off x="1028700" y="1853834"/>
            <a:ext cx="16124633" cy="4468852"/>
          </a:xfrm>
          <a:prstGeom prst="rect">
            <a:avLst/>
          </a:prstGeom>
        </p:spPr>
        <p:txBody>
          <a:bodyPr lIns="0" tIns="0" rIns="0" bIns="0" rtlCol="0" anchor="t">
            <a:spAutoFit/>
          </a:bodyPr>
          <a:lstStyle/>
          <a:p>
            <a:pPr algn="l">
              <a:lnSpc>
                <a:spcPts val="3919"/>
              </a:lnSpc>
            </a:pPr>
            <a:r>
              <a:rPr lang="en-US" sz="2799" dirty="0">
                <a:solidFill>
                  <a:srgbClr val="192689"/>
                </a:solidFill>
                <a:latin typeface="Canva Sans"/>
                <a:ea typeface="Canva Sans"/>
                <a:cs typeface="Canva Sans"/>
                <a:sym typeface="Canva Sans"/>
              </a:rPr>
              <a:t>Franklin County residents are encouraged to contact the office at any time with questions about </a:t>
            </a:r>
            <a:r>
              <a:rPr lang="en-US" sz="2799">
                <a:solidFill>
                  <a:srgbClr val="192689"/>
                </a:solidFill>
                <a:latin typeface="Canva Sans"/>
                <a:ea typeface="Canva Sans"/>
                <a:cs typeface="Canva Sans"/>
                <a:sym typeface="Canva Sans"/>
              </a:rPr>
              <a:t>the 2026 Property </a:t>
            </a:r>
            <a:r>
              <a:rPr lang="en-US" sz="2799" dirty="0">
                <a:solidFill>
                  <a:srgbClr val="192689"/>
                </a:solidFill>
                <a:latin typeface="Canva Sans"/>
                <a:ea typeface="Canva Sans"/>
                <a:cs typeface="Canva Sans"/>
                <a:sym typeface="Canva Sans"/>
              </a:rPr>
              <a:t>Value Update, property taxes, or any other issues with which the Franklin County Auditor may be assistance, either by email at AuditorStinziano@franklincountyohio.gov or phone at (614) 525-HOME (4663)</a:t>
            </a:r>
          </a:p>
          <a:p>
            <a:pPr algn="l">
              <a:lnSpc>
                <a:spcPts val="3919"/>
              </a:lnSpc>
            </a:pPr>
            <a:endParaRPr lang="en-US" sz="2799" dirty="0">
              <a:solidFill>
                <a:srgbClr val="192689"/>
              </a:solidFill>
              <a:latin typeface="Canva Sans"/>
              <a:ea typeface="Canva Sans"/>
              <a:cs typeface="Canva Sans"/>
              <a:sym typeface="Canva Sans"/>
            </a:endParaRPr>
          </a:p>
          <a:p>
            <a:pPr algn="l">
              <a:lnSpc>
                <a:spcPts val="3919"/>
              </a:lnSpc>
              <a:spcBef>
                <a:spcPct val="0"/>
              </a:spcBef>
            </a:pPr>
            <a:r>
              <a:rPr lang="en-US" sz="2799" dirty="0">
                <a:solidFill>
                  <a:srgbClr val="192689"/>
                </a:solidFill>
                <a:latin typeface="Canva Sans"/>
                <a:ea typeface="Canva Sans"/>
                <a:cs typeface="Canva Sans"/>
                <a:sym typeface="Canva Sans"/>
              </a:rPr>
              <a:t>Additionally, property owners concerned about a post-Update change in taxes can find more information and resources regarding the Board of Revision (BOR) process linked below. The BOR offers an additional step through which property owners may present evidence for an alternative property value, which could affect taxes owed.  </a:t>
            </a:r>
          </a:p>
        </p:txBody>
      </p:sp>
      <p:sp>
        <p:nvSpPr>
          <p:cNvPr id="11" name="Freeform 11"/>
          <p:cNvSpPr/>
          <p:nvPr/>
        </p:nvSpPr>
        <p:spPr>
          <a:xfrm>
            <a:off x="1028700" y="6631483"/>
            <a:ext cx="453083" cy="398713"/>
          </a:xfrm>
          <a:custGeom>
            <a:avLst/>
            <a:gdLst/>
            <a:ahLst/>
            <a:cxnLst/>
            <a:rect l="l" t="t" r="r" b="b"/>
            <a:pathLst>
              <a:path w="453083" h="398713">
                <a:moveTo>
                  <a:pt x="0" y="0"/>
                </a:moveTo>
                <a:lnTo>
                  <a:pt x="453083" y="0"/>
                </a:lnTo>
                <a:lnTo>
                  <a:pt x="453083" y="398712"/>
                </a:lnTo>
                <a:lnTo>
                  <a:pt x="0" y="39871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12" name="TextBox 12"/>
          <p:cNvSpPr txBox="1"/>
          <p:nvPr/>
        </p:nvSpPr>
        <p:spPr>
          <a:xfrm>
            <a:off x="1861060" y="6631483"/>
            <a:ext cx="14655049" cy="481330"/>
          </a:xfrm>
          <a:prstGeom prst="rect">
            <a:avLst/>
          </a:prstGeom>
        </p:spPr>
        <p:txBody>
          <a:bodyPr lIns="0" tIns="0" rIns="0" bIns="0" rtlCol="0" anchor="t">
            <a:spAutoFit/>
          </a:bodyPr>
          <a:lstStyle/>
          <a:p>
            <a:pPr algn="l">
              <a:lnSpc>
                <a:spcPts val="3919"/>
              </a:lnSpc>
              <a:spcBef>
                <a:spcPct val="0"/>
              </a:spcBef>
            </a:pPr>
            <a:r>
              <a:rPr lang="en-US" sz="2799" u="sng">
                <a:solidFill>
                  <a:srgbClr val="192689"/>
                </a:solidFill>
                <a:latin typeface="Canva Sans"/>
                <a:ea typeface="Canva Sans"/>
                <a:cs typeface="Canva Sans"/>
                <a:sym typeface="Canva Sans"/>
                <a:hlinkClick r:id="rId9" tooltip="https://www.franklincountyauditor.com/real-estate/board-of-revision"/>
              </a:rPr>
              <a:t>Franklin County Board of Revision</a:t>
            </a:r>
          </a:p>
        </p:txBody>
      </p:sp>
      <p:pic>
        <p:nvPicPr>
          <p:cNvPr id="14" name="Picture 13" descr="Qr code&#10;&#10;AI-generated content may be incorrect.">
            <a:extLst>
              <a:ext uri="{FF2B5EF4-FFF2-40B4-BE49-F238E27FC236}">
                <a16:creationId xmlns:a16="http://schemas.microsoft.com/office/drawing/2014/main" id="{CF1E1B5D-FD3C-6FC0-F17B-B3711AD8D43B}"/>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815761" y="7188528"/>
            <a:ext cx="1680000" cy="168000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14300" y="112281"/>
            <a:ext cx="18026858" cy="9979818"/>
            <a:chOff x="0" y="0"/>
            <a:chExt cx="10321336" cy="5713977"/>
          </a:xfrm>
        </p:grpSpPr>
        <p:sp>
          <p:nvSpPr>
            <p:cNvPr id="3" name="Freeform 3"/>
            <p:cNvSpPr/>
            <p:nvPr/>
          </p:nvSpPr>
          <p:spPr>
            <a:xfrm>
              <a:off x="0" y="0"/>
              <a:ext cx="10321336" cy="5713977"/>
            </a:xfrm>
            <a:custGeom>
              <a:avLst/>
              <a:gdLst/>
              <a:ahLst/>
              <a:cxnLst/>
              <a:rect l="l" t="t" r="r" b="b"/>
              <a:pathLst>
                <a:path w="10321336" h="5713977">
                  <a:moveTo>
                    <a:pt x="16749" y="0"/>
                  </a:moveTo>
                  <a:lnTo>
                    <a:pt x="10304587" y="0"/>
                  </a:lnTo>
                  <a:cubicBezTo>
                    <a:pt x="10309029" y="0"/>
                    <a:pt x="10313289" y="1765"/>
                    <a:pt x="10316430" y="4906"/>
                  </a:cubicBezTo>
                  <a:cubicBezTo>
                    <a:pt x="10319571" y="8047"/>
                    <a:pt x="10321336" y="12307"/>
                    <a:pt x="10321336" y="16749"/>
                  </a:cubicBezTo>
                  <a:lnTo>
                    <a:pt x="10321336" y="5697228"/>
                  </a:lnTo>
                  <a:cubicBezTo>
                    <a:pt x="10321336" y="5701670"/>
                    <a:pt x="10319571" y="5705930"/>
                    <a:pt x="10316430" y="5709072"/>
                  </a:cubicBezTo>
                  <a:cubicBezTo>
                    <a:pt x="10313289" y="5712213"/>
                    <a:pt x="10309029" y="5713977"/>
                    <a:pt x="10304587" y="5713977"/>
                  </a:cubicBezTo>
                  <a:lnTo>
                    <a:pt x="16749" y="5713977"/>
                  </a:lnTo>
                  <a:cubicBezTo>
                    <a:pt x="12307" y="5713977"/>
                    <a:pt x="8047" y="5712213"/>
                    <a:pt x="4906" y="5709072"/>
                  </a:cubicBezTo>
                  <a:cubicBezTo>
                    <a:pt x="1765" y="5705930"/>
                    <a:pt x="0" y="5701670"/>
                    <a:pt x="0" y="5697228"/>
                  </a:cubicBezTo>
                  <a:lnTo>
                    <a:pt x="0" y="16749"/>
                  </a:lnTo>
                  <a:cubicBezTo>
                    <a:pt x="0" y="12307"/>
                    <a:pt x="1765" y="8047"/>
                    <a:pt x="4906" y="4906"/>
                  </a:cubicBezTo>
                  <a:cubicBezTo>
                    <a:pt x="8047" y="1765"/>
                    <a:pt x="12307" y="0"/>
                    <a:pt x="16749" y="0"/>
                  </a:cubicBezTo>
                  <a:close/>
                </a:path>
              </a:pathLst>
            </a:custGeom>
            <a:solidFill>
              <a:srgbClr val="000000">
                <a:alpha val="0"/>
              </a:srgbClr>
            </a:solidFill>
            <a:ln w="457200" cap="rnd">
              <a:solidFill>
                <a:srgbClr val="F7674A"/>
              </a:solidFill>
              <a:prstDash val="solid"/>
              <a:round/>
            </a:ln>
          </p:spPr>
          <p:txBody>
            <a:bodyPr/>
            <a:lstStyle/>
            <a:p>
              <a:endParaRPr lang="en-US"/>
            </a:p>
          </p:txBody>
        </p:sp>
        <p:sp>
          <p:nvSpPr>
            <p:cNvPr id="4" name="TextBox 4"/>
            <p:cNvSpPr txBox="1"/>
            <p:nvPr/>
          </p:nvSpPr>
          <p:spPr>
            <a:xfrm>
              <a:off x="0" y="-9525"/>
              <a:ext cx="10321336" cy="5723502"/>
            </a:xfrm>
            <a:prstGeom prst="rect">
              <a:avLst/>
            </a:prstGeom>
          </p:spPr>
          <p:txBody>
            <a:bodyPr lIns="50800" tIns="50800" rIns="50800" bIns="50800" rtlCol="0" anchor="ctr"/>
            <a:lstStyle/>
            <a:p>
              <a:pPr algn="ctr">
                <a:lnSpc>
                  <a:spcPts val="700"/>
                </a:lnSpc>
                <a:spcBef>
                  <a:spcPct val="0"/>
                </a:spcBef>
              </a:pPr>
              <a:endParaRPr/>
            </a:p>
            <a:p>
              <a:pPr algn="ctr">
                <a:lnSpc>
                  <a:spcPts val="700"/>
                </a:lnSpc>
                <a:spcBef>
                  <a:spcPct val="0"/>
                </a:spcBef>
              </a:pPr>
              <a:endParaRPr/>
            </a:p>
          </p:txBody>
        </p:sp>
      </p:grpSp>
      <p:sp>
        <p:nvSpPr>
          <p:cNvPr id="5" name="TextBox 5"/>
          <p:cNvSpPr txBox="1"/>
          <p:nvPr/>
        </p:nvSpPr>
        <p:spPr>
          <a:xfrm>
            <a:off x="7232692" y="4259763"/>
            <a:ext cx="3822616" cy="1304226"/>
          </a:xfrm>
          <a:prstGeom prst="rect">
            <a:avLst/>
          </a:prstGeom>
        </p:spPr>
        <p:txBody>
          <a:bodyPr lIns="0" tIns="0" rIns="0" bIns="0" rtlCol="0" anchor="t">
            <a:spAutoFit/>
          </a:bodyPr>
          <a:lstStyle/>
          <a:p>
            <a:pPr algn="ctr">
              <a:lnSpc>
                <a:spcPts val="5288"/>
              </a:lnSpc>
            </a:pPr>
            <a:r>
              <a:rPr lang="en-US" sz="3777">
                <a:solidFill>
                  <a:srgbClr val="192689"/>
                </a:solidFill>
                <a:latin typeface="League Spartan"/>
                <a:ea typeface="League Spartan"/>
                <a:cs typeface="League Spartan"/>
                <a:sym typeface="League Spartan"/>
              </a:rPr>
              <a:t>KNOW YOUR</a:t>
            </a:r>
          </a:p>
          <a:p>
            <a:pPr algn="ctr">
              <a:lnSpc>
                <a:spcPts val="5288"/>
              </a:lnSpc>
              <a:spcBef>
                <a:spcPct val="0"/>
              </a:spcBef>
            </a:pPr>
            <a:r>
              <a:rPr lang="en-US" sz="3777">
                <a:solidFill>
                  <a:srgbClr val="192689"/>
                </a:solidFill>
                <a:latin typeface="League Spartan"/>
                <a:ea typeface="League Spartan"/>
                <a:cs typeface="League Spartan"/>
                <a:sym typeface="League Spartan"/>
              </a:rPr>
              <a:t>HOME VALUE!</a:t>
            </a:r>
          </a:p>
        </p:txBody>
      </p:sp>
      <p:sp>
        <p:nvSpPr>
          <p:cNvPr id="6" name="Freeform 6"/>
          <p:cNvSpPr/>
          <p:nvPr/>
        </p:nvSpPr>
        <p:spPr>
          <a:xfrm>
            <a:off x="7779700" y="1426712"/>
            <a:ext cx="2728600" cy="2659145"/>
          </a:xfrm>
          <a:custGeom>
            <a:avLst/>
            <a:gdLst/>
            <a:ahLst/>
            <a:cxnLst/>
            <a:rect l="l" t="t" r="r" b="b"/>
            <a:pathLst>
              <a:path w="2728600" h="2659145">
                <a:moveTo>
                  <a:pt x="0" y="0"/>
                </a:moveTo>
                <a:lnTo>
                  <a:pt x="2728600" y="0"/>
                </a:lnTo>
                <a:lnTo>
                  <a:pt x="2728600" y="2659145"/>
                </a:lnTo>
                <a:lnTo>
                  <a:pt x="0" y="2659145"/>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7" name="Freeform 7"/>
          <p:cNvSpPr/>
          <p:nvPr/>
        </p:nvSpPr>
        <p:spPr>
          <a:xfrm>
            <a:off x="15121735" y="8128755"/>
            <a:ext cx="2342359" cy="1366376"/>
          </a:xfrm>
          <a:custGeom>
            <a:avLst/>
            <a:gdLst/>
            <a:ahLst/>
            <a:cxnLst/>
            <a:rect l="l" t="t" r="r" b="b"/>
            <a:pathLst>
              <a:path w="2342359" h="1366376">
                <a:moveTo>
                  <a:pt x="0" y="0"/>
                </a:moveTo>
                <a:lnTo>
                  <a:pt x="2342360" y="0"/>
                </a:lnTo>
                <a:lnTo>
                  <a:pt x="2342360" y="1366376"/>
                </a:lnTo>
                <a:lnTo>
                  <a:pt x="0" y="1366376"/>
                </a:lnTo>
                <a:lnTo>
                  <a:pt x="0" y="0"/>
                </a:lnTo>
                <a:close/>
              </a:path>
            </a:pathLst>
          </a:custGeom>
          <a:blipFill>
            <a:blip r:embed="rId4"/>
            <a:stretch>
              <a:fillRect/>
            </a:stretch>
          </a:blipFill>
        </p:spPr>
        <p:txBody>
          <a:bodyPr/>
          <a:lstStyle/>
          <a:p>
            <a:endParaRPr lang="en-US"/>
          </a:p>
        </p:txBody>
      </p:sp>
      <p:sp>
        <p:nvSpPr>
          <p:cNvPr id="8" name="TextBox 8"/>
          <p:cNvSpPr txBox="1"/>
          <p:nvPr/>
        </p:nvSpPr>
        <p:spPr>
          <a:xfrm>
            <a:off x="-16271" y="8172215"/>
            <a:ext cx="18288000" cy="1086085"/>
          </a:xfrm>
          <a:prstGeom prst="rect">
            <a:avLst/>
          </a:prstGeom>
        </p:spPr>
        <p:txBody>
          <a:bodyPr lIns="0" tIns="0" rIns="0" bIns="0" rtlCol="0" anchor="t">
            <a:spAutoFit/>
          </a:bodyPr>
          <a:lstStyle/>
          <a:p>
            <a:pPr algn="ctr">
              <a:lnSpc>
                <a:spcPts val="8912"/>
              </a:lnSpc>
              <a:spcBef>
                <a:spcPct val="0"/>
              </a:spcBef>
            </a:pPr>
            <a:r>
              <a:rPr lang="en-US" sz="6365" u="sng">
                <a:solidFill>
                  <a:srgbClr val="192689"/>
                </a:solidFill>
                <a:latin typeface="League Spartan"/>
                <a:ea typeface="League Spartan"/>
                <a:cs typeface="League Spartan"/>
                <a:sym typeface="League Spartan"/>
              </a:rPr>
              <a:t>Thank You!</a:t>
            </a:r>
          </a:p>
        </p:txBody>
      </p:sp>
      <p:sp>
        <p:nvSpPr>
          <p:cNvPr id="9" name="TextBox 9"/>
          <p:cNvSpPr txBox="1"/>
          <p:nvPr/>
        </p:nvSpPr>
        <p:spPr>
          <a:xfrm>
            <a:off x="1065412" y="5717453"/>
            <a:ext cx="16124633" cy="976630"/>
          </a:xfrm>
          <a:prstGeom prst="rect">
            <a:avLst/>
          </a:prstGeom>
        </p:spPr>
        <p:txBody>
          <a:bodyPr lIns="0" tIns="0" rIns="0" bIns="0" rtlCol="0" anchor="t">
            <a:spAutoFit/>
          </a:bodyPr>
          <a:lstStyle/>
          <a:p>
            <a:pPr algn="ctr">
              <a:lnSpc>
                <a:spcPts val="3919"/>
              </a:lnSpc>
            </a:pPr>
            <a:r>
              <a:rPr lang="en-US" sz="2799" dirty="0">
                <a:solidFill>
                  <a:srgbClr val="192689"/>
                </a:solidFill>
                <a:latin typeface="Canva Sans"/>
                <a:ea typeface="Canva Sans"/>
                <a:cs typeface="Canva Sans"/>
                <a:sym typeface="Canva Sans"/>
              </a:rPr>
              <a:t>Additional information about the 2026 Property Value Update can be found at: </a:t>
            </a:r>
          </a:p>
          <a:p>
            <a:pPr algn="ctr">
              <a:lnSpc>
                <a:spcPts val="3919"/>
              </a:lnSpc>
              <a:spcBef>
                <a:spcPct val="0"/>
              </a:spcBef>
            </a:pPr>
            <a:r>
              <a:rPr lang="en-US" sz="2799" u="sng" dirty="0">
                <a:solidFill>
                  <a:srgbClr val="192689"/>
                </a:solidFill>
                <a:latin typeface="Canva Sans"/>
                <a:ea typeface="Canva Sans"/>
                <a:cs typeface="Canva Sans"/>
                <a:sym typeface="Canva Sans"/>
                <a:hlinkClick r:id="rId5" tooltip="http://www.franklincountyauditor.com/real-estate/appraisals"/>
              </a:rPr>
              <a:t>auditor.franklincountyohio.gov/KYHV</a:t>
            </a:r>
          </a:p>
        </p:txBody>
      </p:sp>
      <p:pic>
        <p:nvPicPr>
          <p:cNvPr id="11" name="Picture 10" descr="Qr code&#10;&#10;AI-generated content may be incorrect.">
            <a:extLst>
              <a:ext uri="{FF2B5EF4-FFF2-40B4-BE49-F238E27FC236}">
                <a16:creationId xmlns:a16="http://schemas.microsoft.com/office/drawing/2014/main" id="{E2F6CA97-507E-FFAB-7D0A-2AF572FF8DF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53497" y="6694083"/>
            <a:ext cx="1581005" cy="1581005"/>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ac8392a3-bbdc-4646-97a4-079c557f868f" xsi:nil="true"/>
    <lcf76f155ced4ddcb4097134ff3c332f xmlns="ec3058dd-4cba-43d6-b46f-f66d1f5a1c85">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FF29A6F605C844F9FC22CC1BBF9FDB7" ma:contentTypeVersion="10" ma:contentTypeDescription="Create a new document." ma:contentTypeScope="" ma:versionID="53aa62aeb941382c5ef137130a7473fe">
  <xsd:schema xmlns:xsd="http://www.w3.org/2001/XMLSchema" xmlns:xs="http://www.w3.org/2001/XMLSchema" xmlns:p="http://schemas.microsoft.com/office/2006/metadata/properties" xmlns:ns2="ec3058dd-4cba-43d6-b46f-f66d1f5a1c85" xmlns:ns3="ac8392a3-bbdc-4646-97a4-079c557f868f" targetNamespace="http://schemas.microsoft.com/office/2006/metadata/properties" ma:root="true" ma:fieldsID="a96d6b66e9ec81e7ef6b0f515d839800" ns2:_="" ns3:_="">
    <xsd:import namespace="ec3058dd-4cba-43d6-b46f-f66d1f5a1c85"/>
    <xsd:import namespace="ac8392a3-bbdc-4646-97a4-079c557f868f"/>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c3058dd-4cba-43d6-b46f-f66d1f5a1c8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3576fb7f-4e3b-4024-89c8-7d4c38283e59"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c8392a3-bbdc-4646-97a4-079c557f868f"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3c861825-496a-4b8d-84e3-1e251c985229}" ma:internalName="TaxCatchAll" ma:showField="CatchAllData" ma:web="ac8392a3-bbdc-4646-97a4-079c557f868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4C7B6BC-4E97-4A94-B8F9-44085CBFAA7F}">
  <ds:schemaRefs>
    <ds:schemaRef ds:uri="http://schemas.microsoft.com/office/2006/documentManagement/types"/>
    <ds:schemaRef ds:uri="http://purl.org/dc/dcmitype/"/>
    <ds:schemaRef ds:uri="http://purl.org/dc/elements/1.1/"/>
    <ds:schemaRef ds:uri="http://purl.org/dc/terms/"/>
    <ds:schemaRef ds:uri="http://schemas.microsoft.com/office/infopath/2007/PartnerControls"/>
    <ds:schemaRef ds:uri="http://schemas.openxmlformats.org/package/2006/metadata/core-properties"/>
    <ds:schemaRef ds:uri="http://schemas.microsoft.com/office/2006/metadata/properties"/>
    <ds:schemaRef ds:uri="ac8392a3-bbdc-4646-97a4-079c557f868f"/>
    <ds:schemaRef ds:uri="ec3058dd-4cba-43d6-b46f-f66d1f5a1c85"/>
    <ds:schemaRef ds:uri="http://www.w3.org/XML/1998/namespace"/>
  </ds:schemaRefs>
</ds:datastoreItem>
</file>

<file path=customXml/itemProps2.xml><?xml version="1.0" encoding="utf-8"?>
<ds:datastoreItem xmlns:ds="http://schemas.openxmlformats.org/officeDocument/2006/customXml" ds:itemID="{F7F039A1-297F-4092-8805-09C2FBF98210}">
  <ds:schemaRefs>
    <ds:schemaRef ds:uri="http://schemas.microsoft.com/sharepoint/v3/contenttype/forms"/>
  </ds:schemaRefs>
</ds:datastoreItem>
</file>

<file path=customXml/itemProps3.xml><?xml version="1.0" encoding="utf-8"?>
<ds:datastoreItem xmlns:ds="http://schemas.openxmlformats.org/officeDocument/2006/customXml" ds:itemID="{8C9BE696-C076-4BD5-B5CB-3A38627BBCE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c3058dd-4cba-43d6-b46f-f66d1f5a1c85"/>
    <ds:schemaRef ds:uri="ac8392a3-bbdc-4646-97a4-079c557f868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25</TotalTime>
  <Words>779</Words>
  <Application>Microsoft Office PowerPoint</Application>
  <PresentationFormat>Custom</PresentationFormat>
  <Paragraphs>69</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Calibri</vt:lpstr>
      <vt:lpstr>Canva Sans</vt:lpstr>
      <vt:lpstr>Arial</vt:lpstr>
      <vt:lpstr>League Spartan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Triennial PPT</dc:title>
  <cp:lastModifiedBy>Shipman, Nate T.</cp:lastModifiedBy>
  <cp:revision>1</cp:revision>
  <dcterms:created xsi:type="dcterms:W3CDTF">2006-08-16T00:00:00Z</dcterms:created>
  <dcterms:modified xsi:type="dcterms:W3CDTF">2026-05-11T15:29:38Z</dcterms:modified>
  <dc:identifier>DAG8o1EXIy8</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0x0101007FF29A6F605C844F9FC22CC1BBF9FDB7</vt:lpwstr>
  </property>
  <property fmtid="{D5CDD505-2E9C-101B-9397-08002B2CF9AE}" pid="3" name="MediaServiceImageTags">
    <vt:lpwstr/>
  </property>
</Properties>
</file>